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JDE Security Integration with eyko" id="{F29B25ED-2371-F345-89B0-993B8E28F823}">
          <p14:sldIdLst>
            <p14:sldId id="2561"/>
            <p14:sldId id="2562"/>
          </p14:sldIdLst>
        </p14:section>
        <p14:section name="Objectives and Key Components of Integration" id="{D6B9A0AD-91E6-424D-A405-3869E32740B8}">
          <p14:sldIdLst>
            <p14:sldId id="2563"/>
            <p14:sldId id="2564"/>
            <p14:sldId id="2565"/>
          </p14:sldIdLst>
        </p14:section>
        <p14:section name="Core JDE Security Tables" id="{CBE68C96-1174-AE4C-8395-01BEFF96DD33}">
          <p14:sldIdLst>
            <p14:sldId id="2566"/>
            <p14:sldId id="2567"/>
          </p14:sldIdLst>
        </p14:section>
        <p14:section name="Establishing Security in JD Edwards" id="{D2BE030A-EF3D-D842-88BB-2EFD32A615BB}">
          <p14:sldIdLst>
            <p14:sldId id="2568"/>
            <p14:sldId id="2569"/>
          </p14:sldIdLst>
        </p14:section>
        <p14:section name="eyko Ingestion of JDE Security" id="{60637317-348D-5646-952C-8E59E51D32FF}">
          <p14:sldIdLst>
            <p14:sldId id="2570"/>
            <p14:sldId id="2571"/>
          </p14:sldIdLst>
        </p14:section>
        <p14:section name="Application of JDE Security in eyko" id="{D02A7467-7BB7-A241-816C-ECF9AFB9DE06}">
          <p14:sldIdLst>
            <p14:sldId id="2572"/>
            <p14:sldId id="2573"/>
          </p14:sldIdLst>
        </p14:section>
        <p14:section name="End to End Security Flow Summary" id="{B246B162-DDBB-6E4C-9F64-00B09C31E55A}">
          <p14:sldIdLst>
            <p14:sldId id="2574"/>
            <p14:sldId id="2575"/>
          </p14:sldIdLst>
        </p14:section>
        <p14:section name="Conclusion" id="{B7B3E7BE-E827-D648-8B1A-09E9DD1D98CD}">
          <p14:sldIdLst>
            <p14:sldId id="25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694"/>
  </p:normalViewPr>
  <p:slideViewPr>
    <p:cSldViewPr snapToGrid="0">
      <p:cViewPr varScale="1">
        <p:scale>
          <a:sx n="107" d="100"/>
          <a:sy n="107" d="100"/>
        </p:scale>
        <p:origin x="928" y="4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DFDDC-E749-4330-91CF-2EF6FA999EBC}"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BEAF5943-AEB9-4DFA-8FC0-7E00E318632C}">
      <dgm:prSet/>
      <dgm:spPr/>
      <dgm:t>
        <a:bodyPr/>
        <a:lstStyle/>
        <a:p>
          <a:pPr>
            <a:lnSpc>
              <a:spcPct val="100000"/>
            </a:lnSpc>
            <a:defRPr b="1"/>
          </a:pPr>
          <a:r>
            <a:rPr lang="en-US"/>
            <a:t>Unified Security Management</a:t>
          </a:r>
        </a:p>
      </dgm:t>
    </dgm:pt>
    <dgm:pt modelId="{9BA03630-379C-4C85-BC4F-1C98BF33ADA8}" type="parTrans" cxnId="{839751DE-9E0C-45D4-9B01-948E1506007C}">
      <dgm:prSet/>
      <dgm:spPr/>
      <dgm:t>
        <a:bodyPr/>
        <a:lstStyle/>
        <a:p>
          <a:endParaRPr lang="en-US"/>
        </a:p>
      </dgm:t>
    </dgm:pt>
    <dgm:pt modelId="{14E36AFC-9F87-456E-8292-14C117B7C977}" type="sibTrans" cxnId="{839751DE-9E0C-45D4-9B01-948E1506007C}">
      <dgm:prSet/>
      <dgm:spPr/>
      <dgm:t>
        <a:bodyPr/>
        <a:lstStyle/>
        <a:p>
          <a:pPr>
            <a:lnSpc>
              <a:spcPct val="100000"/>
            </a:lnSpc>
            <a:defRPr b="1"/>
          </a:pPr>
          <a:endParaRPr lang="en-US"/>
        </a:p>
      </dgm:t>
    </dgm:pt>
    <dgm:pt modelId="{52933D71-ECF2-4641-A171-879D414D36D2}">
      <dgm:prSet/>
      <dgm:spPr/>
      <dgm:t>
        <a:bodyPr/>
        <a:lstStyle/>
        <a:p>
          <a:pPr>
            <a:lnSpc>
              <a:spcPct val="100000"/>
            </a:lnSpc>
          </a:pPr>
          <a:r>
            <a:rPr lang="en-US"/>
            <a:t>Integration creates a unified environment enhancing security control across the enterprise.</a:t>
          </a:r>
        </a:p>
      </dgm:t>
    </dgm:pt>
    <dgm:pt modelId="{7A628E05-6C7B-4446-949E-C5D3D10165A8}" type="parTrans" cxnId="{0AF99B47-6CB0-428B-BD85-B69E5CB5F3C3}">
      <dgm:prSet/>
      <dgm:spPr/>
      <dgm:t>
        <a:bodyPr/>
        <a:lstStyle/>
        <a:p>
          <a:endParaRPr lang="en-US"/>
        </a:p>
      </dgm:t>
    </dgm:pt>
    <dgm:pt modelId="{152D19C5-1D9E-4ADB-9FD0-416BCB53575D}" type="sibTrans" cxnId="{0AF99B47-6CB0-428B-BD85-B69E5CB5F3C3}">
      <dgm:prSet/>
      <dgm:spPr/>
      <dgm:t>
        <a:bodyPr/>
        <a:lstStyle/>
        <a:p>
          <a:endParaRPr lang="en-US"/>
        </a:p>
      </dgm:t>
    </dgm:pt>
    <dgm:pt modelId="{3742CD63-D6CE-4FE2-8469-1FF1CBC78B53}">
      <dgm:prSet/>
      <dgm:spPr/>
      <dgm:t>
        <a:bodyPr/>
        <a:lstStyle/>
        <a:p>
          <a:pPr>
            <a:lnSpc>
              <a:spcPct val="100000"/>
            </a:lnSpc>
            <a:defRPr b="1"/>
          </a:pPr>
          <a:r>
            <a:rPr lang="en-US"/>
            <a:t>Enhanced Compliance and Control</a:t>
          </a:r>
        </a:p>
      </dgm:t>
    </dgm:pt>
    <dgm:pt modelId="{7588AE42-374C-4DC4-A373-C432D144C00C}" type="parTrans" cxnId="{FE5F98A5-99B4-42D6-B67A-C4823CDC537A}">
      <dgm:prSet/>
      <dgm:spPr/>
      <dgm:t>
        <a:bodyPr/>
        <a:lstStyle/>
        <a:p>
          <a:endParaRPr lang="en-US"/>
        </a:p>
      </dgm:t>
    </dgm:pt>
    <dgm:pt modelId="{F21EF3B8-886A-4190-B1AE-494DE62A82EA}" type="sibTrans" cxnId="{FE5F98A5-99B4-42D6-B67A-C4823CDC537A}">
      <dgm:prSet/>
      <dgm:spPr/>
      <dgm:t>
        <a:bodyPr/>
        <a:lstStyle/>
        <a:p>
          <a:pPr>
            <a:lnSpc>
              <a:spcPct val="100000"/>
            </a:lnSpc>
            <a:defRPr b="1"/>
          </a:pPr>
          <a:endParaRPr lang="en-US"/>
        </a:p>
      </dgm:t>
    </dgm:pt>
    <dgm:pt modelId="{5BC1E957-8296-411C-860A-55F6DF80CA48}">
      <dgm:prSet/>
      <dgm:spPr/>
      <dgm:t>
        <a:bodyPr/>
        <a:lstStyle/>
        <a:p>
          <a:pPr>
            <a:lnSpc>
              <a:spcPct val="100000"/>
            </a:lnSpc>
          </a:pPr>
          <a:r>
            <a:rPr lang="en-US"/>
            <a:t>Improves compliance adherence and strengthens overall security policy enforcement.</a:t>
          </a:r>
        </a:p>
      </dgm:t>
    </dgm:pt>
    <dgm:pt modelId="{2D17D64B-E064-4A80-AD00-4A18FE0150C0}" type="parTrans" cxnId="{3A5D1E5F-179E-4085-985C-2785E13CEBFE}">
      <dgm:prSet/>
      <dgm:spPr/>
      <dgm:t>
        <a:bodyPr/>
        <a:lstStyle/>
        <a:p>
          <a:endParaRPr lang="en-US"/>
        </a:p>
      </dgm:t>
    </dgm:pt>
    <dgm:pt modelId="{0F17FC77-1BFF-4078-BA6D-5D7C24F97352}" type="sibTrans" cxnId="{3A5D1E5F-179E-4085-985C-2785E13CEBFE}">
      <dgm:prSet/>
      <dgm:spPr/>
      <dgm:t>
        <a:bodyPr/>
        <a:lstStyle/>
        <a:p>
          <a:endParaRPr lang="en-US"/>
        </a:p>
      </dgm:t>
    </dgm:pt>
    <dgm:pt modelId="{6F85C674-664D-455C-8767-7D427435971E}">
      <dgm:prSet/>
      <dgm:spPr/>
      <dgm:t>
        <a:bodyPr/>
        <a:lstStyle/>
        <a:p>
          <a:pPr>
            <a:lnSpc>
              <a:spcPct val="100000"/>
            </a:lnSpc>
            <a:defRPr b="1"/>
          </a:pPr>
          <a:r>
            <a:rPr lang="en-US"/>
            <a:t>Streamlined User Access</a:t>
          </a:r>
        </a:p>
      </dgm:t>
    </dgm:pt>
    <dgm:pt modelId="{10BA0895-2BEA-46A1-93F8-08B883146D0A}" type="parTrans" cxnId="{71B53BF6-703F-453C-BBBA-145880B421BF}">
      <dgm:prSet/>
      <dgm:spPr/>
      <dgm:t>
        <a:bodyPr/>
        <a:lstStyle/>
        <a:p>
          <a:endParaRPr lang="en-US"/>
        </a:p>
      </dgm:t>
    </dgm:pt>
    <dgm:pt modelId="{63643C57-A878-4133-B30D-26AB780A1084}" type="sibTrans" cxnId="{71B53BF6-703F-453C-BBBA-145880B421BF}">
      <dgm:prSet/>
      <dgm:spPr/>
      <dgm:t>
        <a:bodyPr/>
        <a:lstStyle/>
        <a:p>
          <a:endParaRPr lang="en-US"/>
        </a:p>
      </dgm:t>
    </dgm:pt>
    <dgm:pt modelId="{1C0679E3-0C35-4CFD-8F9D-E54CD37B2BDD}">
      <dgm:prSet/>
      <dgm:spPr/>
      <dgm:t>
        <a:bodyPr/>
        <a:lstStyle/>
        <a:p>
          <a:pPr>
            <a:lnSpc>
              <a:spcPct val="100000"/>
            </a:lnSpc>
          </a:pPr>
          <a:r>
            <a:rPr lang="en-US"/>
            <a:t>Simplifies user access management and enforces security policies efficiently.</a:t>
          </a:r>
        </a:p>
      </dgm:t>
    </dgm:pt>
    <dgm:pt modelId="{0F3E487C-06BB-4D7D-A65D-06C7C5A34188}" type="parTrans" cxnId="{3BC2B547-92FA-4083-B0CA-A29F53812C6D}">
      <dgm:prSet/>
      <dgm:spPr/>
      <dgm:t>
        <a:bodyPr/>
        <a:lstStyle/>
        <a:p>
          <a:endParaRPr lang="en-US"/>
        </a:p>
      </dgm:t>
    </dgm:pt>
    <dgm:pt modelId="{1A8C4007-4E0F-43CC-B66B-A58F86C1F45F}" type="sibTrans" cxnId="{3BC2B547-92FA-4083-B0CA-A29F53812C6D}">
      <dgm:prSet/>
      <dgm:spPr/>
      <dgm:t>
        <a:bodyPr/>
        <a:lstStyle/>
        <a:p>
          <a:endParaRPr lang="en-US"/>
        </a:p>
      </dgm:t>
    </dgm:pt>
    <dgm:pt modelId="{B10FF089-B06E-4C46-B76B-AB719399AFAE}" type="pres">
      <dgm:prSet presAssocID="{66EDFDDC-E749-4330-91CF-2EF6FA999EBC}" presName="Name0" presStyleCnt="0">
        <dgm:presLayoutVars>
          <dgm:dir/>
          <dgm:resizeHandles val="exact"/>
        </dgm:presLayoutVars>
      </dgm:prSet>
      <dgm:spPr/>
    </dgm:pt>
    <dgm:pt modelId="{96E411FB-81CA-7047-8C78-A2F0E9C0B848}" type="pres">
      <dgm:prSet presAssocID="{BEAF5943-AEB9-4DFA-8FC0-7E00E318632C}" presName="compNode" presStyleCnt="0"/>
      <dgm:spPr/>
    </dgm:pt>
    <dgm:pt modelId="{CA99D7AA-3C08-D747-B2F4-D6689B1C4C76}" type="pres">
      <dgm:prSet presAssocID="{BEAF5943-AEB9-4DFA-8FC0-7E00E318632C}" presName="pictRect" presStyleLbl="revTx" presStyleIdx="0" presStyleCnt="6">
        <dgm:presLayoutVars>
          <dgm:chMax val="0"/>
          <dgm:bulletEnabled/>
        </dgm:presLayoutVars>
      </dgm:prSet>
      <dgm:spPr/>
    </dgm:pt>
    <dgm:pt modelId="{663C08CD-A49C-AC41-B02E-29697F612218}" type="pres">
      <dgm:prSet presAssocID="{BEAF5943-AEB9-4DFA-8FC0-7E00E318632C}" presName="textRect" presStyleLbl="revTx" presStyleIdx="1" presStyleCnt="6">
        <dgm:presLayoutVars>
          <dgm:bulletEnabled/>
        </dgm:presLayoutVars>
      </dgm:prSet>
      <dgm:spPr/>
    </dgm:pt>
    <dgm:pt modelId="{717AF956-7041-834F-BC62-6DE8FE468579}" type="pres">
      <dgm:prSet presAssocID="{14E36AFC-9F87-456E-8292-14C117B7C977}" presName="sibTrans" presStyleLbl="sibTrans2D1" presStyleIdx="0" presStyleCnt="0"/>
      <dgm:spPr/>
    </dgm:pt>
    <dgm:pt modelId="{C3BAF647-7A39-9747-852E-0DB0B45802D5}" type="pres">
      <dgm:prSet presAssocID="{3742CD63-D6CE-4FE2-8469-1FF1CBC78B53}" presName="compNode" presStyleCnt="0"/>
      <dgm:spPr/>
    </dgm:pt>
    <dgm:pt modelId="{D13CC96B-3908-5148-B331-046FADF80C4E}" type="pres">
      <dgm:prSet presAssocID="{3742CD63-D6CE-4FE2-8469-1FF1CBC78B53}" presName="pictRect" presStyleLbl="revTx" presStyleIdx="2" presStyleCnt="6">
        <dgm:presLayoutVars>
          <dgm:chMax val="0"/>
          <dgm:bulletEnabled/>
        </dgm:presLayoutVars>
      </dgm:prSet>
      <dgm:spPr/>
    </dgm:pt>
    <dgm:pt modelId="{56246AB1-B15C-F549-8FA8-A8847A8AC1DE}" type="pres">
      <dgm:prSet presAssocID="{3742CD63-D6CE-4FE2-8469-1FF1CBC78B53}" presName="textRect" presStyleLbl="revTx" presStyleIdx="3" presStyleCnt="6">
        <dgm:presLayoutVars>
          <dgm:bulletEnabled/>
        </dgm:presLayoutVars>
      </dgm:prSet>
      <dgm:spPr/>
    </dgm:pt>
    <dgm:pt modelId="{DF188882-6539-9143-9532-5E6BBEFC1096}" type="pres">
      <dgm:prSet presAssocID="{F21EF3B8-886A-4190-B1AE-494DE62A82EA}" presName="sibTrans" presStyleLbl="sibTrans2D1" presStyleIdx="0" presStyleCnt="0"/>
      <dgm:spPr/>
    </dgm:pt>
    <dgm:pt modelId="{6F3EEE8C-2B61-1546-8239-F21EDEA233D9}" type="pres">
      <dgm:prSet presAssocID="{6F85C674-664D-455C-8767-7D427435971E}" presName="compNode" presStyleCnt="0"/>
      <dgm:spPr/>
    </dgm:pt>
    <dgm:pt modelId="{E1449CB3-1400-1141-B64A-7AA13E800E22}" type="pres">
      <dgm:prSet presAssocID="{6F85C674-664D-455C-8767-7D427435971E}" presName="pictRect" presStyleLbl="revTx" presStyleIdx="4" presStyleCnt="6">
        <dgm:presLayoutVars>
          <dgm:chMax val="0"/>
          <dgm:bulletEnabled/>
        </dgm:presLayoutVars>
      </dgm:prSet>
      <dgm:spPr/>
    </dgm:pt>
    <dgm:pt modelId="{ABEC762A-ACF1-1C43-B6B5-3252D71EE8CE}" type="pres">
      <dgm:prSet presAssocID="{6F85C674-664D-455C-8767-7D427435971E}" presName="textRect" presStyleLbl="revTx" presStyleIdx="5" presStyleCnt="6">
        <dgm:presLayoutVars>
          <dgm:bulletEnabled/>
        </dgm:presLayoutVars>
      </dgm:prSet>
      <dgm:spPr/>
    </dgm:pt>
  </dgm:ptLst>
  <dgm:cxnLst>
    <dgm:cxn modelId="{C5CEE316-5CD4-F24D-B478-A7F97A8F1D3B}" type="presOf" srcId="{3742CD63-D6CE-4FE2-8469-1FF1CBC78B53}" destId="{D13CC96B-3908-5148-B331-046FADF80C4E}" srcOrd="0" destOrd="0" presId="urn:microsoft.com/office/officeart/2024/3/layout/hArchList1"/>
    <dgm:cxn modelId="{0AF99B47-6CB0-428B-BD85-B69E5CB5F3C3}" srcId="{BEAF5943-AEB9-4DFA-8FC0-7E00E318632C}" destId="{52933D71-ECF2-4641-A171-879D414D36D2}" srcOrd="0" destOrd="0" parTransId="{7A628E05-6C7B-4446-949E-C5D3D10165A8}" sibTransId="{152D19C5-1D9E-4ADB-9FD0-416BCB53575D}"/>
    <dgm:cxn modelId="{3BC2B547-92FA-4083-B0CA-A29F53812C6D}" srcId="{6F85C674-664D-455C-8767-7D427435971E}" destId="{1C0679E3-0C35-4CFD-8F9D-E54CD37B2BDD}" srcOrd="0" destOrd="0" parTransId="{0F3E487C-06BB-4D7D-A65D-06C7C5A34188}" sibTransId="{1A8C4007-4E0F-43CC-B66B-A58F86C1F45F}"/>
    <dgm:cxn modelId="{C2555854-4E0B-1841-A146-F44FD7E9F4B2}" type="presOf" srcId="{1C0679E3-0C35-4CFD-8F9D-E54CD37B2BDD}" destId="{ABEC762A-ACF1-1C43-B6B5-3252D71EE8CE}" srcOrd="0" destOrd="0" presId="urn:microsoft.com/office/officeart/2024/3/layout/hArchList1"/>
    <dgm:cxn modelId="{3A5D1E5F-179E-4085-985C-2785E13CEBFE}" srcId="{3742CD63-D6CE-4FE2-8469-1FF1CBC78B53}" destId="{5BC1E957-8296-411C-860A-55F6DF80CA48}" srcOrd="0" destOrd="0" parTransId="{2D17D64B-E064-4A80-AD00-4A18FE0150C0}" sibTransId="{0F17FC77-1BFF-4078-BA6D-5D7C24F97352}"/>
    <dgm:cxn modelId="{08BC987D-D78E-1148-BDB6-6AB7CAC17D30}" type="presOf" srcId="{14E36AFC-9F87-456E-8292-14C117B7C977}" destId="{717AF956-7041-834F-BC62-6DE8FE468579}" srcOrd="0" destOrd="0" presId="urn:microsoft.com/office/officeart/2024/3/layout/hArchList1"/>
    <dgm:cxn modelId="{6936AA86-CCB8-FE44-9ABC-25BBEA70E71A}" type="presOf" srcId="{5BC1E957-8296-411C-860A-55F6DF80CA48}" destId="{56246AB1-B15C-F549-8FA8-A8847A8AC1DE}" srcOrd="0" destOrd="0" presId="urn:microsoft.com/office/officeart/2024/3/layout/hArchList1"/>
    <dgm:cxn modelId="{0B530796-4F0F-7044-8E8B-87D1D7907FF6}" type="presOf" srcId="{BEAF5943-AEB9-4DFA-8FC0-7E00E318632C}" destId="{CA99D7AA-3C08-D747-B2F4-D6689B1C4C76}" srcOrd="0" destOrd="0" presId="urn:microsoft.com/office/officeart/2024/3/layout/hArchList1"/>
    <dgm:cxn modelId="{F059AD97-B48A-7840-98B0-8BA01D7A4EF6}" type="presOf" srcId="{66EDFDDC-E749-4330-91CF-2EF6FA999EBC}" destId="{B10FF089-B06E-4C46-B76B-AB719399AFAE}" srcOrd="0" destOrd="0" presId="urn:microsoft.com/office/officeart/2024/3/layout/hArchList1"/>
    <dgm:cxn modelId="{16DE0D9B-3B41-EF4E-9820-8AA7EAA60EB0}" type="presOf" srcId="{F21EF3B8-886A-4190-B1AE-494DE62A82EA}" destId="{DF188882-6539-9143-9532-5E6BBEFC1096}" srcOrd="0" destOrd="0" presId="urn:microsoft.com/office/officeart/2024/3/layout/hArchList1"/>
    <dgm:cxn modelId="{FE5F98A5-99B4-42D6-B67A-C4823CDC537A}" srcId="{66EDFDDC-E749-4330-91CF-2EF6FA999EBC}" destId="{3742CD63-D6CE-4FE2-8469-1FF1CBC78B53}" srcOrd="1" destOrd="0" parTransId="{7588AE42-374C-4DC4-A373-C432D144C00C}" sibTransId="{F21EF3B8-886A-4190-B1AE-494DE62A82EA}"/>
    <dgm:cxn modelId="{B3F384BB-1C6D-7242-B122-7FA970240928}" type="presOf" srcId="{6F85C674-664D-455C-8767-7D427435971E}" destId="{E1449CB3-1400-1141-B64A-7AA13E800E22}" srcOrd="0" destOrd="0" presId="urn:microsoft.com/office/officeart/2024/3/layout/hArchList1"/>
    <dgm:cxn modelId="{839751DE-9E0C-45D4-9B01-948E1506007C}" srcId="{66EDFDDC-E749-4330-91CF-2EF6FA999EBC}" destId="{BEAF5943-AEB9-4DFA-8FC0-7E00E318632C}" srcOrd="0" destOrd="0" parTransId="{9BA03630-379C-4C85-BC4F-1C98BF33ADA8}" sibTransId="{14E36AFC-9F87-456E-8292-14C117B7C977}"/>
    <dgm:cxn modelId="{71B53BF6-703F-453C-BBBA-145880B421BF}" srcId="{66EDFDDC-E749-4330-91CF-2EF6FA999EBC}" destId="{6F85C674-664D-455C-8767-7D427435971E}" srcOrd="2" destOrd="0" parTransId="{10BA0895-2BEA-46A1-93F8-08B883146D0A}" sibTransId="{63643C57-A878-4133-B30D-26AB780A1084}"/>
    <dgm:cxn modelId="{E9D324FD-0F39-F946-BA0F-7997D376E2E6}" type="presOf" srcId="{52933D71-ECF2-4641-A171-879D414D36D2}" destId="{663C08CD-A49C-AC41-B02E-29697F612218}" srcOrd="0" destOrd="0" presId="urn:microsoft.com/office/officeart/2024/3/layout/hArchList1"/>
    <dgm:cxn modelId="{372E6EAF-FE2A-4446-B91A-0D742A867DCD}" type="presParOf" srcId="{B10FF089-B06E-4C46-B76B-AB719399AFAE}" destId="{96E411FB-81CA-7047-8C78-A2F0E9C0B848}" srcOrd="0" destOrd="0" presId="urn:microsoft.com/office/officeart/2024/3/layout/hArchList1"/>
    <dgm:cxn modelId="{0BDF6429-A08C-3E46-A69B-CF4E789822D7}" type="presParOf" srcId="{96E411FB-81CA-7047-8C78-A2F0E9C0B848}" destId="{CA99D7AA-3C08-D747-B2F4-D6689B1C4C76}" srcOrd="0" destOrd="0" presId="urn:microsoft.com/office/officeart/2024/3/layout/hArchList1"/>
    <dgm:cxn modelId="{2E00ADF9-CE39-B641-8E39-7D608FDCAE11}" type="presParOf" srcId="{96E411FB-81CA-7047-8C78-A2F0E9C0B848}" destId="{663C08CD-A49C-AC41-B02E-29697F612218}" srcOrd="1" destOrd="0" presId="urn:microsoft.com/office/officeart/2024/3/layout/hArchList1"/>
    <dgm:cxn modelId="{1CB80018-93F0-2D4C-82B7-CBD1583E9906}" type="presParOf" srcId="{B10FF089-B06E-4C46-B76B-AB719399AFAE}" destId="{717AF956-7041-834F-BC62-6DE8FE468579}" srcOrd="1" destOrd="0" presId="urn:microsoft.com/office/officeart/2024/3/layout/hArchList1"/>
    <dgm:cxn modelId="{DEAB258F-258C-9040-ADCF-E8E37DE6DF54}" type="presParOf" srcId="{B10FF089-B06E-4C46-B76B-AB719399AFAE}" destId="{C3BAF647-7A39-9747-852E-0DB0B45802D5}" srcOrd="2" destOrd="0" presId="urn:microsoft.com/office/officeart/2024/3/layout/hArchList1"/>
    <dgm:cxn modelId="{9C5ECDC0-993F-4949-A604-C81B0694414E}" type="presParOf" srcId="{C3BAF647-7A39-9747-852E-0DB0B45802D5}" destId="{D13CC96B-3908-5148-B331-046FADF80C4E}" srcOrd="0" destOrd="0" presId="urn:microsoft.com/office/officeart/2024/3/layout/hArchList1"/>
    <dgm:cxn modelId="{EF12D1A5-BAB7-CD4E-A00A-B0DD573127A3}" type="presParOf" srcId="{C3BAF647-7A39-9747-852E-0DB0B45802D5}" destId="{56246AB1-B15C-F549-8FA8-A8847A8AC1DE}" srcOrd="1" destOrd="0" presId="urn:microsoft.com/office/officeart/2024/3/layout/hArchList1"/>
    <dgm:cxn modelId="{93DF739D-114A-8546-99C2-BD066BB3FEF4}" type="presParOf" srcId="{B10FF089-B06E-4C46-B76B-AB719399AFAE}" destId="{DF188882-6539-9143-9532-5E6BBEFC1096}" srcOrd="3" destOrd="0" presId="urn:microsoft.com/office/officeart/2024/3/layout/hArchList1"/>
    <dgm:cxn modelId="{1E5E6A40-8799-214D-A178-C1C79C34AF07}" type="presParOf" srcId="{B10FF089-B06E-4C46-B76B-AB719399AFAE}" destId="{6F3EEE8C-2B61-1546-8239-F21EDEA233D9}" srcOrd="4" destOrd="0" presId="urn:microsoft.com/office/officeart/2024/3/layout/hArchList1"/>
    <dgm:cxn modelId="{38CADF8C-F5A1-464F-92E6-B9077B656661}" type="presParOf" srcId="{6F3EEE8C-2B61-1546-8239-F21EDEA233D9}" destId="{E1449CB3-1400-1141-B64A-7AA13E800E22}" srcOrd="0" destOrd="0" presId="urn:microsoft.com/office/officeart/2024/3/layout/hArchList1"/>
    <dgm:cxn modelId="{4AB66932-ACC1-3247-ACCD-1C24CCA1FC10}" type="presParOf" srcId="{6F3EEE8C-2B61-1546-8239-F21EDEA233D9}" destId="{ABEC762A-ACF1-1C43-B6B5-3252D71EE8CE}"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9D7AA-3C08-D747-B2F4-D6689B1C4C76}">
      <dsp:nvSpPr>
        <dsp:cNvPr id="0" name=""/>
        <dsp:cNvSpPr/>
      </dsp:nvSpPr>
      <dsp:spPr>
        <a:xfrm>
          <a:off x="0" y="0"/>
          <a:ext cx="2634614" cy="91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Unified Security Management</a:t>
          </a:r>
        </a:p>
      </dsp:txBody>
      <dsp:txXfrm>
        <a:off x="0" y="0"/>
        <a:ext cx="2634614" cy="914009"/>
      </dsp:txXfrm>
    </dsp:sp>
    <dsp:sp modelId="{663C08CD-A49C-AC41-B02E-29697F612218}">
      <dsp:nvSpPr>
        <dsp:cNvPr id="0" name=""/>
        <dsp:cNvSpPr/>
      </dsp:nvSpPr>
      <dsp:spPr>
        <a:xfrm>
          <a:off x="0" y="914009"/>
          <a:ext cx="2634614" cy="906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Integration creates a unified environment enhancing security control across the enterprise.</a:t>
          </a:r>
        </a:p>
      </dsp:txBody>
      <dsp:txXfrm>
        <a:off x="0" y="914009"/>
        <a:ext cx="2634614" cy="906131"/>
      </dsp:txXfrm>
    </dsp:sp>
    <dsp:sp modelId="{D13CC96B-3908-5148-B331-046FADF80C4E}">
      <dsp:nvSpPr>
        <dsp:cNvPr id="0" name=""/>
        <dsp:cNvSpPr/>
      </dsp:nvSpPr>
      <dsp:spPr>
        <a:xfrm>
          <a:off x="2898076" y="0"/>
          <a:ext cx="2634614" cy="91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Enhanced Compliance and Control</a:t>
          </a:r>
        </a:p>
      </dsp:txBody>
      <dsp:txXfrm>
        <a:off x="2898076" y="0"/>
        <a:ext cx="2634614" cy="914009"/>
      </dsp:txXfrm>
    </dsp:sp>
    <dsp:sp modelId="{56246AB1-B15C-F549-8FA8-A8847A8AC1DE}">
      <dsp:nvSpPr>
        <dsp:cNvPr id="0" name=""/>
        <dsp:cNvSpPr/>
      </dsp:nvSpPr>
      <dsp:spPr>
        <a:xfrm>
          <a:off x="2898076" y="914009"/>
          <a:ext cx="2634614" cy="906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Improves compliance adherence and strengthens overall security policy enforcement.</a:t>
          </a:r>
        </a:p>
      </dsp:txBody>
      <dsp:txXfrm>
        <a:off x="2898076" y="914009"/>
        <a:ext cx="2634614" cy="906131"/>
      </dsp:txXfrm>
    </dsp:sp>
    <dsp:sp modelId="{E1449CB3-1400-1141-B64A-7AA13E800E22}">
      <dsp:nvSpPr>
        <dsp:cNvPr id="0" name=""/>
        <dsp:cNvSpPr/>
      </dsp:nvSpPr>
      <dsp:spPr>
        <a:xfrm>
          <a:off x="5796152" y="0"/>
          <a:ext cx="2634614" cy="914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Streamlined User Access</a:t>
          </a:r>
        </a:p>
      </dsp:txBody>
      <dsp:txXfrm>
        <a:off x="5796152" y="0"/>
        <a:ext cx="2634614" cy="914009"/>
      </dsp:txXfrm>
    </dsp:sp>
    <dsp:sp modelId="{ABEC762A-ACF1-1C43-B6B5-3252D71EE8CE}">
      <dsp:nvSpPr>
        <dsp:cNvPr id="0" name=""/>
        <dsp:cNvSpPr/>
      </dsp:nvSpPr>
      <dsp:spPr>
        <a:xfrm>
          <a:off x="5796152" y="914009"/>
          <a:ext cx="2634614" cy="906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Simplifies user access management and enforces security policies efficiently.</a:t>
          </a:r>
        </a:p>
      </dsp:txBody>
      <dsp:txXfrm>
        <a:off x="5796152" y="914009"/>
        <a:ext cx="2634614" cy="906131"/>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7A7F0-E249-AB4E-8A07-2DB6E938D62F}" type="datetimeFigureOut">
              <a:rPr lang="en-US" smtClean="0"/>
              <a:t>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DE8AB4-703B-E343-9F11-7AE8F583F442}" type="slidenum">
              <a:rPr lang="en-US" smtClean="0"/>
              <a:t>‹#›</a:t>
            </a:fld>
            <a:endParaRPr lang="en-US"/>
          </a:p>
        </p:txBody>
      </p:sp>
    </p:spTree>
    <p:extLst>
      <p:ext uri="{BB962C8B-B14F-4D97-AF65-F5344CB8AC3E}">
        <p14:creationId xmlns:p14="http://schemas.microsoft.com/office/powerpoint/2010/main" val="939614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covers the integration of JD Edwards (JDE) security with eyko, focusing on objectives, components, processes, and the overall security flow. We'll explore how JDE security is established and imported into eyko to enable smart security enforcement.
</a:t>
            </a:r>
          </a:p>
        </p:txBody>
      </p:sp>
      <p:sp>
        <p:nvSpPr>
          <p:cNvPr id="4" name="Slide Number Placeholder 3"/>
          <p:cNvSpPr>
            <a:spLocks noGrp="1"/>
          </p:cNvSpPr>
          <p:nvPr>
            <p:ph type="sldNum" sz="quarter" idx="5"/>
          </p:nvPr>
        </p:nvSpPr>
        <p:spPr/>
        <p:txBody>
          <a:bodyPr/>
          <a:lstStyle/>
          <a:p>
            <a:fld id="{1B6129F7-A4ED-1945-A83B-59C06DD772FF}" type="slidenum">
              <a:rPr lang="en-US" smtClean="0"/>
              <a:t>1</a:t>
            </a:fld>
            <a:endParaRPr lang="en-US"/>
          </a:p>
        </p:txBody>
      </p:sp>
    </p:spTree>
    <p:extLst>
      <p:ext uri="{BB962C8B-B14F-4D97-AF65-F5344CB8AC3E}">
        <p14:creationId xmlns:p14="http://schemas.microsoft.com/office/powerpoint/2010/main" val="2739733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https://synergiesio-my.sharepoint.com/personal/jon_louvar_eyko_io/Documents/0000%20TEMP/JDE_eyko_security_integration.pdf
Process of importing and mapping JDE security into eyko
</a:t>
            </a:r>
          </a:p>
        </p:txBody>
      </p:sp>
      <p:sp>
        <p:nvSpPr>
          <p:cNvPr id="4" name="Slide Number Placeholder 3"/>
          <p:cNvSpPr>
            <a:spLocks noGrp="1"/>
          </p:cNvSpPr>
          <p:nvPr>
            <p:ph type="sldNum" sz="quarter" idx="5"/>
          </p:nvPr>
        </p:nvSpPr>
        <p:spPr/>
        <p:txBody>
          <a:bodyPr/>
          <a:lstStyle/>
          <a:p>
            <a:fld id="{1B6129F7-A4ED-1945-A83B-59C06DD772FF}" type="slidenum">
              <a:rPr lang="en-US" smtClean="0"/>
              <a:t>10</a:t>
            </a:fld>
            <a:endParaRPr lang="en-US"/>
          </a:p>
        </p:txBody>
      </p:sp>
    </p:spTree>
    <p:extLst>
      <p:ext uri="{BB962C8B-B14F-4D97-AF65-F5344CB8AC3E}">
        <p14:creationId xmlns:p14="http://schemas.microsoft.com/office/powerpoint/2010/main" val="91540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https://synergiesio-my.sharepoint.com/personal/jon_louvar_eyko_io/Documents/0000%20TEMP/JDE_eyko_security_integration.pdf
</a:t>
            </a:r>
          </a:p>
          <a:p>
            <a:r>
              <a:rPr lang="en-US"/>
              <a:t>
• 1. Imports security metadata from F0092, F00926, F95921, F00950
</a:t>
            </a:r>
          </a:p>
          <a:p>
            <a:r>
              <a:rPr lang="en-US"/>
              <a:t>
• 2. Builds a security graph
 • - Users, Roles, Security Rules
</a:t>
            </a:r>
          </a:p>
          <a:p>
            <a:r>
              <a:rPr lang="en-US"/>
              <a:t>
• 3. Maps JDE roles to eyko principals
 • - Example: PLANT_US → US Plant Team
Image source: Microsoft 365 content library
</a:t>
            </a:r>
          </a:p>
        </p:txBody>
      </p:sp>
      <p:sp>
        <p:nvSpPr>
          <p:cNvPr id="4" name="Slide Number Placeholder 3"/>
          <p:cNvSpPr>
            <a:spLocks noGrp="1"/>
          </p:cNvSpPr>
          <p:nvPr>
            <p:ph type="sldNum" sz="quarter" idx="5"/>
          </p:nvPr>
        </p:nvSpPr>
        <p:spPr/>
        <p:txBody>
          <a:bodyPr/>
          <a:lstStyle/>
          <a:p>
            <a:fld id="{1B6129F7-A4ED-1945-A83B-59C06DD772FF}" type="slidenum">
              <a:rPr lang="en-US" smtClean="0"/>
              <a:t>11</a:t>
            </a:fld>
            <a:endParaRPr lang="en-US"/>
          </a:p>
        </p:txBody>
      </p:sp>
    </p:spTree>
    <p:extLst>
      <p:ext uri="{BB962C8B-B14F-4D97-AF65-F5344CB8AC3E}">
        <p14:creationId xmlns:p14="http://schemas.microsoft.com/office/powerpoint/2010/main" val="25784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https://synergiesio-my.sharepoint.com/personal/jon_louvar_eyko_io/Documents/0000%20TEMP/JDE_eyko_security_integration.pdf
Smart Security process and enforcement in eyko
</a:t>
            </a:r>
          </a:p>
        </p:txBody>
      </p:sp>
      <p:sp>
        <p:nvSpPr>
          <p:cNvPr id="4" name="Slide Number Placeholder 3"/>
          <p:cNvSpPr>
            <a:spLocks noGrp="1"/>
          </p:cNvSpPr>
          <p:nvPr>
            <p:ph type="sldNum" sz="quarter" idx="5"/>
          </p:nvPr>
        </p:nvSpPr>
        <p:spPr/>
        <p:txBody>
          <a:bodyPr/>
          <a:lstStyle/>
          <a:p>
            <a:fld id="{1B6129F7-A4ED-1945-A83B-59C06DD772FF}" type="slidenum">
              <a:rPr lang="en-US" smtClean="0"/>
              <a:t>12</a:t>
            </a:fld>
            <a:endParaRPr lang="en-US"/>
          </a:p>
        </p:txBody>
      </p:sp>
    </p:spTree>
    <p:extLst>
      <p:ext uri="{BB962C8B-B14F-4D97-AF65-F5344CB8AC3E}">
        <p14:creationId xmlns:p14="http://schemas.microsoft.com/office/powerpoint/2010/main" val="3711180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https://synergiesio-my.sharepoint.com/personal/jon_louvar_eyko_io/Documents/0000%20TEMP/JDE_eyko_security_integration.pdf
</a:t>
            </a:r>
          </a:p>
          <a:p>
            <a:r>
              <a:rPr lang="en-US"/>
              <a:t>
• Smart Security Process:
 • 1. User signs in
 • 2. eyko resolves JDE role assignments
 • 3. eyko retrieves active JDE rules
 • 4. Row security filters applied
</a:t>
            </a:r>
          </a:p>
          <a:p>
            <a:r>
              <a:rPr lang="en-US"/>
              <a:t>
• Outcome:
 • - eyko enforces the same effective security posture defined in JD Edwards
Image source: Microsoft 365 content library
</a:t>
            </a:r>
          </a:p>
        </p:txBody>
      </p:sp>
      <p:sp>
        <p:nvSpPr>
          <p:cNvPr id="4" name="Slide Number Placeholder 3"/>
          <p:cNvSpPr>
            <a:spLocks noGrp="1"/>
          </p:cNvSpPr>
          <p:nvPr>
            <p:ph type="sldNum" sz="quarter" idx="5"/>
          </p:nvPr>
        </p:nvSpPr>
        <p:spPr/>
        <p:txBody>
          <a:bodyPr/>
          <a:lstStyle/>
          <a:p>
            <a:fld id="{1B6129F7-A4ED-1945-A83B-59C06DD772FF}" type="slidenum">
              <a:rPr lang="en-US" smtClean="0"/>
              <a:t>13</a:t>
            </a:fld>
            <a:endParaRPr lang="en-US"/>
          </a:p>
        </p:txBody>
      </p:sp>
    </p:spTree>
    <p:extLst>
      <p:ext uri="{BB962C8B-B14F-4D97-AF65-F5344CB8AC3E}">
        <p14:creationId xmlns:p14="http://schemas.microsoft.com/office/powerpoint/2010/main" val="1982544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https://synergiesio-my.sharepoint.com/personal/jon_louvar_eyko_io/Documents/0000%20TEMP/JDE_eyko_security_integration.pdf
Summary of security flow in JD Edwards and eyko
</a:t>
            </a:r>
          </a:p>
        </p:txBody>
      </p:sp>
      <p:sp>
        <p:nvSpPr>
          <p:cNvPr id="4" name="Slide Number Placeholder 3"/>
          <p:cNvSpPr>
            <a:spLocks noGrp="1"/>
          </p:cNvSpPr>
          <p:nvPr>
            <p:ph type="sldNum" sz="quarter" idx="5"/>
          </p:nvPr>
        </p:nvSpPr>
        <p:spPr/>
        <p:txBody>
          <a:bodyPr/>
          <a:lstStyle/>
          <a:p>
            <a:fld id="{1B6129F7-A4ED-1945-A83B-59C06DD772FF}" type="slidenum">
              <a:rPr lang="en-US" smtClean="0"/>
              <a:t>14</a:t>
            </a:fld>
            <a:endParaRPr lang="en-US"/>
          </a:p>
        </p:txBody>
      </p:sp>
    </p:spTree>
    <p:extLst>
      <p:ext uri="{BB962C8B-B14F-4D97-AF65-F5344CB8AC3E}">
        <p14:creationId xmlns:p14="http://schemas.microsoft.com/office/powerpoint/2010/main" val="125422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https://synergiesio-my.sharepoint.com/personal/jon_louvar_eyko_io/Documents/0000%20TEMP/JDE_eyko_security_integration.pdf
</a:t>
            </a:r>
          </a:p>
          <a:p>
            <a:r>
              <a:rPr lang="en-US"/>
              <a:t>
• JD Edwards:
 • - Define roles and users (F0092)
 • - Generate metadata (F00926)
 • - Assign roles (F95921)
 • - Define security rules (F00950)
</a:t>
            </a:r>
          </a:p>
          <a:p>
            <a:r>
              <a:rPr lang="en-US"/>
              <a:t>
• eyko:
 • - Ingests JDE tables
 • - Builds unified graph
 • - Maps principals
 • - Applies Smart Security
Image source: Microsoft 365 content library
</a:t>
            </a:r>
          </a:p>
        </p:txBody>
      </p:sp>
      <p:sp>
        <p:nvSpPr>
          <p:cNvPr id="4" name="Slide Number Placeholder 3"/>
          <p:cNvSpPr>
            <a:spLocks noGrp="1"/>
          </p:cNvSpPr>
          <p:nvPr>
            <p:ph type="sldNum" sz="quarter" idx="5"/>
          </p:nvPr>
        </p:nvSpPr>
        <p:spPr/>
        <p:txBody>
          <a:bodyPr/>
          <a:lstStyle/>
          <a:p>
            <a:fld id="{1B6129F7-A4ED-1945-A83B-59C06DD772FF}" type="slidenum">
              <a:rPr lang="en-US" smtClean="0"/>
              <a:t>15</a:t>
            </a:fld>
            <a:endParaRPr lang="en-US"/>
          </a:p>
        </p:txBody>
      </p:sp>
    </p:spTree>
    <p:extLst>
      <p:ext uri="{BB962C8B-B14F-4D97-AF65-F5344CB8AC3E}">
        <p14:creationId xmlns:p14="http://schemas.microsoft.com/office/powerpoint/2010/main" val="2524724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Integrating JDE security with eyko creates a unified security management environment that enhances control, compliance, and efficiency. This integration streamlines user access and enforces security policies effectively across the enterprise.</a:t>
            </a:r>
          </a:p>
        </p:txBody>
      </p:sp>
      <p:sp>
        <p:nvSpPr>
          <p:cNvPr id="4" name="Slide Number Placeholder 3"/>
          <p:cNvSpPr>
            <a:spLocks noGrp="1"/>
          </p:cNvSpPr>
          <p:nvPr>
            <p:ph type="sldNum" sz="quarter" idx="5"/>
          </p:nvPr>
        </p:nvSpPr>
        <p:spPr/>
        <p:txBody>
          <a:bodyPr/>
          <a:lstStyle/>
          <a:p>
            <a:fld id="{1B6129F7-A4ED-1945-A83B-59C06DD772FF}" type="slidenum">
              <a:rPr lang="en-US" smtClean="0"/>
              <a:t>16</a:t>
            </a:fld>
            <a:endParaRPr lang="en-US"/>
          </a:p>
        </p:txBody>
      </p:sp>
    </p:spTree>
    <p:extLst>
      <p:ext uri="{BB962C8B-B14F-4D97-AF65-F5344CB8AC3E}">
        <p14:creationId xmlns:p14="http://schemas.microsoft.com/office/powerpoint/2010/main" val="280873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begin by discussing the objectives and key components of the integration between JDE and eyko. Next, we'll review core JDE security tables and how security is established in JDE. Then, we'll explore the ingestion process into eyko and how security is applied. Finally, we'll summarize the end-to-end security flow.</a:t>
            </a:r>
          </a:p>
        </p:txBody>
      </p:sp>
      <p:sp>
        <p:nvSpPr>
          <p:cNvPr id="4" name="Slide Number Placeholder 3"/>
          <p:cNvSpPr>
            <a:spLocks noGrp="1"/>
          </p:cNvSpPr>
          <p:nvPr>
            <p:ph type="sldNum" sz="quarter" idx="5"/>
          </p:nvPr>
        </p:nvSpPr>
        <p:spPr/>
        <p:txBody>
          <a:bodyPr/>
          <a:lstStyle/>
          <a:p>
            <a:fld id="{1B6129F7-A4ED-1945-A83B-59C06DD772FF}" type="slidenum">
              <a:rPr lang="en-US" smtClean="0"/>
              <a:t>2</a:t>
            </a:fld>
            <a:endParaRPr lang="en-US"/>
          </a:p>
        </p:txBody>
      </p:sp>
    </p:spTree>
    <p:extLst>
      <p:ext uri="{BB962C8B-B14F-4D97-AF65-F5344CB8AC3E}">
        <p14:creationId xmlns:p14="http://schemas.microsoft.com/office/powerpoint/2010/main" val="154022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https://synergiesio-my.sharepoint.com/personal/jon_louvar_eyko_io/Documents/0000%20TEMP/JDE_eyko_security_integration.pdf
Objective of JDE and eyko security integration, Key components involved in the integration
</a:t>
            </a:r>
          </a:p>
        </p:txBody>
      </p:sp>
      <p:sp>
        <p:nvSpPr>
          <p:cNvPr id="4" name="Slide Number Placeholder 3"/>
          <p:cNvSpPr>
            <a:spLocks noGrp="1"/>
          </p:cNvSpPr>
          <p:nvPr>
            <p:ph type="sldNum" sz="quarter" idx="5"/>
          </p:nvPr>
        </p:nvSpPr>
        <p:spPr/>
        <p:txBody>
          <a:bodyPr/>
          <a:lstStyle/>
          <a:p>
            <a:fld id="{1B6129F7-A4ED-1945-A83B-59C06DD772FF}" type="slidenum">
              <a:rPr lang="en-US" smtClean="0"/>
              <a:t>3</a:t>
            </a:fld>
            <a:endParaRPr lang="en-US"/>
          </a:p>
        </p:txBody>
      </p:sp>
    </p:spTree>
    <p:extLst>
      <p:ext uri="{BB962C8B-B14F-4D97-AF65-F5344CB8AC3E}">
        <p14:creationId xmlns:p14="http://schemas.microsoft.com/office/powerpoint/2010/main" val="307000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https://synergiesio-my.sharepoint.com/personal/jon_louvar_eyko_io/Documents/0000%20TEMP/JDE_eyko_security_integration.pdf
</a:t>
            </a:r>
          </a:p>
          <a:p>
            <a:r>
              <a:rPr lang="en-US"/>
              <a:t>
• Objective:
 • Explain how JD Edwards security is established and how eyko ingests and applies that security to JDEsourced data.
Image source: Microsoft 365 content library
</a:t>
            </a:r>
          </a:p>
        </p:txBody>
      </p:sp>
      <p:sp>
        <p:nvSpPr>
          <p:cNvPr id="4" name="Slide Number Placeholder 3"/>
          <p:cNvSpPr>
            <a:spLocks noGrp="1"/>
          </p:cNvSpPr>
          <p:nvPr>
            <p:ph type="sldNum" sz="quarter" idx="5"/>
          </p:nvPr>
        </p:nvSpPr>
        <p:spPr/>
        <p:txBody>
          <a:bodyPr/>
          <a:lstStyle/>
          <a:p>
            <a:fld id="{1B6129F7-A4ED-1945-A83B-59C06DD772FF}" type="slidenum">
              <a:rPr lang="en-US" smtClean="0"/>
              <a:t>4</a:t>
            </a:fld>
            <a:endParaRPr lang="en-US"/>
          </a:p>
        </p:txBody>
      </p:sp>
    </p:spTree>
    <p:extLst>
      <p:ext uri="{BB962C8B-B14F-4D97-AF65-F5344CB8AC3E}">
        <p14:creationId xmlns:p14="http://schemas.microsoft.com/office/powerpoint/2010/main" val="105982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https://synergiesio-my.sharepoint.com/personal/jon_louvar_eyko_io/Documents/0000%20TEMP/JDE_eyko_security_integration.pdf
</a:t>
            </a:r>
          </a:p>
          <a:p>
            <a:r>
              <a:rPr lang="en-US"/>
              <a:t>
• Key Components:
 • - JDE security tables
 • - eyko ingestion and normalization
 • - Runtime evaluation through Smart Security
Image source: Microsoft 365 content library
</a:t>
            </a:r>
          </a:p>
        </p:txBody>
      </p:sp>
      <p:sp>
        <p:nvSpPr>
          <p:cNvPr id="4" name="Slide Number Placeholder 3"/>
          <p:cNvSpPr>
            <a:spLocks noGrp="1"/>
          </p:cNvSpPr>
          <p:nvPr>
            <p:ph type="sldNum" sz="quarter" idx="5"/>
          </p:nvPr>
        </p:nvSpPr>
        <p:spPr/>
        <p:txBody>
          <a:bodyPr/>
          <a:lstStyle/>
          <a:p>
            <a:fld id="{1B6129F7-A4ED-1945-A83B-59C06DD772FF}" type="slidenum">
              <a:rPr lang="en-US" smtClean="0"/>
              <a:t>5</a:t>
            </a:fld>
            <a:endParaRPr lang="en-US"/>
          </a:p>
        </p:txBody>
      </p:sp>
    </p:spTree>
    <p:extLst>
      <p:ext uri="{BB962C8B-B14F-4D97-AF65-F5344CB8AC3E}">
        <p14:creationId xmlns:p14="http://schemas.microsoft.com/office/powerpoint/2010/main" val="361981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https://synergiesio-my.sharepoint.com/personal/jon_louvar_eyko_io/Documents/0000%20TEMP/JDE_eyko_security_integration.pdf
Overview of main JDE security tables and their functions
</a:t>
            </a:r>
          </a:p>
        </p:txBody>
      </p:sp>
      <p:sp>
        <p:nvSpPr>
          <p:cNvPr id="4" name="Slide Number Placeholder 3"/>
          <p:cNvSpPr>
            <a:spLocks noGrp="1"/>
          </p:cNvSpPr>
          <p:nvPr>
            <p:ph type="sldNum" sz="quarter" idx="5"/>
          </p:nvPr>
        </p:nvSpPr>
        <p:spPr/>
        <p:txBody>
          <a:bodyPr/>
          <a:lstStyle/>
          <a:p>
            <a:fld id="{1B6129F7-A4ED-1945-A83B-59C06DD772FF}" type="slidenum">
              <a:rPr lang="en-US" smtClean="0"/>
              <a:t>6</a:t>
            </a:fld>
            <a:endParaRPr lang="en-US"/>
          </a:p>
        </p:txBody>
      </p:sp>
    </p:spTree>
    <p:extLst>
      <p:ext uri="{BB962C8B-B14F-4D97-AF65-F5344CB8AC3E}">
        <p14:creationId xmlns:p14="http://schemas.microsoft.com/office/powerpoint/2010/main" val="3653101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https://synergiesio-my.sharepoint.com/personal/jon_louvar_eyko_io/Documents/0000%20TEMP/JDE_eyko_security_integration.pdf
</a:t>
            </a:r>
          </a:p>
          <a:p>
            <a:r>
              <a:rPr lang="en-US"/>
              <a:t>
• F0092 – Library Lists (User Profiles)
 • - Defines all users and roles
 • - Basis for user and role identity
</a:t>
            </a:r>
          </a:p>
          <a:p>
            <a:r>
              <a:rPr lang="en-US"/>
              <a:t>
• F00926 – Anonymous User Access
 • - Contains role descriptions and sequence values
</a:t>
            </a:r>
          </a:p>
          <a:p>
            <a:r>
              <a:rPr lang="en-US"/>
              <a:t>
• F95921 – Role Relationships
 • - Defines user-to-role assignments
</a:t>
            </a:r>
          </a:p>
          <a:p>
            <a:r>
              <a:rPr lang="en-US"/>
              <a:t>
• F00950 – Security Workbench
 • - Stores application and row security rules
Image source: Microsoft 365 content library
</a:t>
            </a:r>
          </a:p>
        </p:txBody>
      </p:sp>
      <p:sp>
        <p:nvSpPr>
          <p:cNvPr id="4" name="Slide Number Placeholder 3"/>
          <p:cNvSpPr>
            <a:spLocks noGrp="1"/>
          </p:cNvSpPr>
          <p:nvPr>
            <p:ph type="sldNum" sz="quarter" idx="5"/>
          </p:nvPr>
        </p:nvSpPr>
        <p:spPr/>
        <p:txBody>
          <a:bodyPr/>
          <a:lstStyle/>
          <a:p>
            <a:fld id="{1B6129F7-A4ED-1945-A83B-59C06DD772FF}" type="slidenum">
              <a:rPr lang="en-US" smtClean="0"/>
              <a:t>7</a:t>
            </a:fld>
            <a:endParaRPr lang="en-US"/>
          </a:p>
        </p:txBody>
      </p:sp>
    </p:spTree>
    <p:extLst>
      <p:ext uri="{BB962C8B-B14F-4D97-AF65-F5344CB8AC3E}">
        <p14:creationId xmlns:p14="http://schemas.microsoft.com/office/powerpoint/2010/main" val="228059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https://synergiesio-my.sharepoint.com/personal/jon_louvar_eyko_io/Documents/0000%20TEMP/JDE_eyko_security_integration.pdf
Steps to establish security: roles, users, and assignments
</a:t>
            </a:r>
          </a:p>
        </p:txBody>
      </p:sp>
      <p:sp>
        <p:nvSpPr>
          <p:cNvPr id="4" name="Slide Number Placeholder 3"/>
          <p:cNvSpPr>
            <a:spLocks noGrp="1"/>
          </p:cNvSpPr>
          <p:nvPr>
            <p:ph type="sldNum" sz="quarter" idx="5"/>
          </p:nvPr>
        </p:nvSpPr>
        <p:spPr/>
        <p:txBody>
          <a:bodyPr/>
          <a:lstStyle/>
          <a:p>
            <a:fld id="{1B6129F7-A4ED-1945-A83B-59C06DD772FF}" type="slidenum">
              <a:rPr lang="en-US" smtClean="0"/>
              <a:t>8</a:t>
            </a:fld>
            <a:endParaRPr lang="en-US"/>
          </a:p>
        </p:txBody>
      </p:sp>
    </p:spTree>
    <p:extLst>
      <p:ext uri="{BB962C8B-B14F-4D97-AF65-F5344CB8AC3E}">
        <p14:creationId xmlns:p14="http://schemas.microsoft.com/office/powerpoint/2010/main" val="1502801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https://synergiesio-my.sharepoint.com/personal/jon_louvar_eyko_io/Documents/0000%20TEMP/JDE_eyko_security_integration.pdf
</a:t>
            </a:r>
          </a:p>
          <a:p>
            <a:r>
              <a:rPr lang="en-US"/>
              <a:t>
• 1. Create roles and rules (F00950)
 • - Application rules and row security
</a:t>
            </a:r>
          </a:p>
          <a:p>
            <a:r>
              <a:rPr lang="en-US"/>
              <a:t>
• 2. Define users and base roles (F0092)
 • - Add user profiles and role identifiers
</a:t>
            </a:r>
          </a:p>
          <a:p>
            <a:r>
              <a:rPr lang="en-US"/>
              <a:t>
• 3. Generate role descriptions (F00926)
 • - R89959211 populates descriptions
</a:t>
            </a:r>
          </a:p>
          <a:p>
            <a:r>
              <a:rPr lang="en-US"/>
              <a:t>
• 4. Assign roles (F95921)
 • - Map users to roles with effective dates
Image source: Microsoft 365 content library
</a:t>
            </a:r>
          </a:p>
        </p:txBody>
      </p:sp>
      <p:sp>
        <p:nvSpPr>
          <p:cNvPr id="4" name="Slide Number Placeholder 3"/>
          <p:cNvSpPr>
            <a:spLocks noGrp="1"/>
          </p:cNvSpPr>
          <p:nvPr>
            <p:ph type="sldNum" sz="quarter" idx="5"/>
          </p:nvPr>
        </p:nvSpPr>
        <p:spPr/>
        <p:txBody>
          <a:bodyPr/>
          <a:lstStyle/>
          <a:p>
            <a:fld id="{1B6129F7-A4ED-1945-A83B-59C06DD772FF}" type="slidenum">
              <a:rPr lang="en-US" smtClean="0"/>
              <a:t>9</a:t>
            </a:fld>
            <a:endParaRPr lang="en-US"/>
          </a:p>
        </p:txBody>
      </p:sp>
    </p:spTree>
    <p:extLst>
      <p:ext uri="{BB962C8B-B14F-4D97-AF65-F5344CB8AC3E}">
        <p14:creationId xmlns:p14="http://schemas.microsoft.com/office/powerpoint/2010/main" val="41664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6C8BA02D-F2BE-774F-8B04-DA357482A152}" type="datetime1">
              <a:rPr lang="en-US" smtClean="0"/>
              <a:t>11/20/25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a:t>eyko Security explainer</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611637929"/>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2CEA0A29-0E6A-9642-803D-5900FB633852}"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165320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BB0DE01-50CD-8840-9E15-7DBBB743268D}" type="datetime1">
              <a:rPr lang="en-US" smtClean="0"/>
              <a:t>11/20/25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eyko Security explainer</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01919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F4DA33C-E81D-5743-B1CE-5D76FE573476}" type="datetime1">
              <a:rPr lang="en-US" smtClean="0"/>
              <a:t>11/20/25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eyko Security explainer</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21056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3784A05-AC19-A242-B5E8-1DA41ED7BB92}" type="datetime1">
              <a:rPr lang="en-US" smtClean="0"/>
              <a:t>11/20/25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eyko Security explainer</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008923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A911DCA-63CF-B145-B98F-08988F8DD476}" type="datetime1">
              <a:rPr lang="en-US" smtClean="0"/>
              <a:t>11/20/25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eyko Security explainer</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50979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237FA6F-D0D4-5C4A-9FDA-65ECA6FE4BC7}" type="datetime1">
              <a:rPr lang="en-US" smtClean="0"/>
              <a:t>11/20/25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eyko Security explainer</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8247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CFA3F3A-DAFF-0945-AA06-CDFFC4D091F9}" type="datetime1">
              <a:rPr lang="en-US" smtClean="0"/>
              <a:t>11/20/25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eyko Security explainer</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96015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F7B305B-218F-7943-884D-B8217BA1C147}"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04176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C44855E-BCEB-544F-8921-BCFB178E90E3}"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29735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0247D0C8-F929-0248-B8EC-C21EC1691660}"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1539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E5186EC7-C4C5-FE44-B6BD-B593BAC9D8A5}" type="datetime1">
              <a:rPr lang="en-US" smtClean="0"/>
              <a:t>11/20/25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a:t>eyko Security explainer</a:t>
            </a:r>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4204589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21631A0B-E51D-E44E-8A68-A4AB48B7F110}"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84720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3C120B5-F3A7-FC49-9548-924ABA936160}"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8125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F7C97ED-DABE-514B-8E49-7BD2B3D9E861}"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382889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AD30D56-8D4F-8A42-9B69-45B681636928}"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55942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633578E-50EF-7743-AEBD-E7A7B6EEBA41}"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17917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D321444-792B-8C41-BC11-C2C72910B796}"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41511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C33B2E2-8DAE-9142-B67D-DE8BED1288A0}"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95371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D20776F-B336-4840-8836-0993FAC73D8C}"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83420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216C637-E323-E94D-B7D4-D2CA95156A47}"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15920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66A243BB-2451-764F-9B33-1EA6D94C276C}"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3222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B101439B-F074-0049-B3A9-734D60E7E8B5}" type="datetime1">
              <a:rPr lang="en-US" smtClean="0"/>
              <a:t>11/20/25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a:t>eyko Security explainer</a:t>
            </a:r>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741337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DA94082-CA96-9F47-BF70-96E507C8270D}"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44589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05D8B1D-1E54-A940-B5D1-38FF89CFE583}"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63750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99171758-3F01-C24D-A9D8-35B164886BFF}"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597706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2088B212-D943-E343-9E01-7B2DD331235F}"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25061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E0C86C56-E721-A744-8DF5-721BDC363FEC}" type="datetime1">
              <a:rPr lang="en-US" smtClean="0"/>
              <a:t>11/20/25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a:t>eyko Security explainer</a:t>
            </a:r>
            <a:endParaRPr lang="en-US" dirty="0"/>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295022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58FC0808-3F59-4143-BEA8-6086289094D0}" type="datetime1">
              <a:rPr lang="en-US" smtClean="0"/>
              <a:t>11/20/25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a:t>eyko Security explainer</a:t>
            </a:r>
            <a:endParaRPr lang="en-US" dirty="0"/>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190461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C2764291-C1FE-4243-B4C6-AA9A9814997C}" type="datetime1">
              <a:rPr lang="en-US" smtClean="0"/>
              <a:t>11/20/25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a:t>eyko Security explainer</a:t>
            </a:r>
            <a:endParaRPr lang="en-US" dirty="0"/>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821203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4ED7077-5E09-244A-BD13-DDBB75DD2AFD}" type="datetime1">
              <a:rPr lang="en-US" smtClean="0"/>
              <a:t>11/20/25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eyko Security explainer</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954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A5E806E-E7D5-B840-ACA3-058BED10C374}" type="datetime1">
              <a:rPr lang="en-US" smtClean="0"/>
              <a:t>11/20/25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eyko Security explainer</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200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B781909F-E64B-1143-9A81-BBE4329EC202}" type="datetime1">
              <a:rPr lang="en-US" smtClean="0"/>
              <a:t>11/20/25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a:t>eyko Security explainer</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27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F61826E-B9B9-A34A-912F-C5A81496335D}" type="datetime1">
              <a:rPr lang="en-US" smtClean="0"/>
              <a:t>11/20/25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eyko Security explainer</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1092407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1053093A-8A05-D948-ACBF-3BF7D824A091}" type="datetime1">
              <a:rPr lang="en-US" smtClean="0"/>
              <a:t>11/20/25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a:t>eyko Security explainer</a:t>
            </a:r>
            <a:endParaRPr lang="en-US" dirty="0"/>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9852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D887175A-4C60-E14D-A4AF-BA32E92CB153}" type="datetime1">
              <a:rPr lang="en-US" smtClean="0"/>
              <a:t>11/20/25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a:t>eyko Security explainer</a:t>
            </a:r>
            <a:endParaRPr lang="en-US" dirty="0"/>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6135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D988D5A-E0A4-B84C-86CB-AB283A9EDA7B}" type="datetime1">
              <a:rPr lang="en-US" smtClean="0"/>
              <a:t>11/20/25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eyko Security explainer</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2132374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6F47299-5C95-3E48-A14E-E2E291A19E98}" type="datetime1">
              <a:rPr lang="en-US" smtClean="0"/>
              <a:t>11/20/25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eyko Security explainer</a:t>
            </a:r>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4697411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8C9A9C5-CDC6-1D4F-BDE7-8BD200DFF069}" type="datetime1">
              <a:rPr lang="en-US" smtClean="0"/>
              <a:t>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eyko Security explainer</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1519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835E85E-AD24-774C-B5C7-F0C1294A529F}" type="datetime1">
              <a:rPr lang="en-US" smtClean="0"/>
              <a:t>11/20/25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eyko Security explainer</a:t>
            </a:r>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67330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CA306E9-4E33-BD4D-A822-5CFA60C7F0EE}" type="datetime1">
              <a:rPr lang="en-US" smtClean="0"/>
              <a:t>11/20/25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eyko Security explainer</a:t>
            </a:r>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0251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6B364981-04DA-1947-9312-0EC36FBF22BC}" type="datetime1">
              <a:rPr lang="en-US" smtClean="0"/>
              <a:t>11/20/25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a:t>eyko Security explainer</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900496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E70345A9-F5D0-8540-9425-9294068A308E}" type="datetime1">
              <a:rPr lang="en-US" smtClean="0"/>
              <a:t>11/20/25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eyko Security explainer</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3647909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7C94E0A-6228-4F40-BF35-13F3F106B15D}" type="datetime1">
              <a:rPr lang="en-US" smtClean="0"/>
              <a:t>11/20/25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eyko Security explainer</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494282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8316A400-DE70-AB43-A240-32FB9E8E0083}" type="datetime1">
              <a:rPr lang="en-US" smtClean="0"/>
              <a:t>11/20/25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eyko Security explainer</a:t>
            </a:r>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748221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BDC6C7AE-6B0F-9249-9BC9-80EEE0D2C132}" type="datetime1">
              <a:rPr lang="en-US" smtClean="0"/>
              <a:t>11/20/25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eyko Security explainer</a:t>
            </a:r>
            <a:endParaRPr lang="en-US" dirty="0"/>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2131784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6CE87C81-C392-1944-B10D-B19CA1F56A9A}" type="datetime1">
              <a:rPr lang="en-US" smtClean="0"/>
              <a:t>11/20/25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a:t>eyko Security explainer</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994426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C795-DA7B-0274-8E57-2E1C377B5471}"/>
              </a:ext>
            </a:extLst>
          </p:cNvPr>
          <p:cNvSpPr>
            <a:spLocks noGrp="1"/>
          </p:cNvSpPr>
          <p:nvPr>
            <p:ph type="ctrTitle"/>
          </p:nvPr>
        </p:nvSpPr>
        <p:spPr>
          <a:xfrm>
            <a:off x="431172" y="3425399"/>
            <a:ext cx="7685140" cy="2621154"/>
          </a:xfrm>
        </p:spPr>
        <p:txBody>
          <a:bodyPr anchor="b">
            <a:normAutofit/>
          </a:bodyPr>
          <a:lstStyle/>
          <a:p>
            <a:r>
              <a:rPr lang="en-US" sz="6100"/>
              <a:t>JDE Security Integration with eyko</a:t>
            </a:r>
          </a:p>
        </p:txBody>
      </p:sp>
      <p:sp>
        <p:nvSpPr>
          <p:cNvPr id="3" name="Subtitle 2">
            <a:extLst>
              <a:ext uri="{FF2B5EF4-FFF2-40B4-BE49-F238E27FC236}">
                <a16:creationId xmlns:a16="http://schemas.microsoft.com/office/drawing/2014/main" id="{D924E8D5-5B40-4008-B9DD-C81F8B380BC1}"/>
              </a:ext>
            </a:extLst>
          </p:cNvPr>
          <p:cNvSpPr>
            <a:spLocks noGrp="1"/>
          </p:cNvSpPr>
          <p:nvPr>
            <p:ph type="subTitle" idx="1"/>
          </p:nvPr>
        </p:nvSpPr>
        <p:spPr>
          <a:xfrm>
            <a:off x="431172" y="415057"/>
            <a:ext cx="7685139" cy="1414091"/>
          </a:xfrm>
        </p:spPr>
        <p:txBody>
          <a:bodyPr>
            <a:normAutofit/>
          </a:bodyPr>
          <a:lstStyle/>
          <a:p>
            <a:r>
              <a:rPr lang="en-US"/>
              <a:t>Enhancing protection through smart enforcement processes</a:t>
            </a:r>
          </a:p>
        </p:txBody>
      </p:sp>
      <p:sp>
        <p:nvSpPr>
          <p:cNvPr id="4" name="Date Placeholder 3">
            <a:extLst>
              <a:ext uri="{FF2B5EF4-FFF2-40B4-BE49-F238E27FC236}">
                <a16:creationId xmlns:a16="http://schemas.microsoft.com/office/drawing/2014/main" id="{C1587E96-A7EC-F895-9195-F289D821F26D}"/>
              </a:ext>
            </a:extLst>
          </p:cNvPr>
          <p:cNvSpPr>
            <a:spLocks noGrp="1"/>
          </p:cNvSpPr>
          <p:nvPr>
            <p:ph type="dt" sz="half" idx="10"/>
          </p:nvPr>
        </p:nvSpPr>
        <p:spPr>
          <a:xfrm>
            <a:off x="431172" y="6490524"/>
            <a:ext cx="2841959" cy="336141"/>
          </a:xfrm>
        </p:spPr>
        <p:txBody>
          <a:bodyPr anchor="ctr">
            <a:normAutofit/>
          </a:bodyPr>
          <a:lstStyle/>
          <a:p>
            <a:pPr>
              <a:spcAft>
                <a:spcPts val="600"/>
              </a:spcAft>
            </a:pPr>
            <a:fld id="{2FF405AE-62C5-884F-B411-640D9DD626B2}" type="datetime1">
              <a:rPr lang="en-US" smtClean="0"/>
              <a:t>11/20/25</a:t>
            </a:fld>
            <a:endParaRPr lang="en-US"/>
          </a:p>
        </p:txBody>
      </p:sp>
      <p:sp>
        <p:nvSpPr>
          <p:cNvPr id="5" name="Footer Placeholder 4">
            <a:extLst>
              <a:ext uri="{FF2B5EF4-FFF2-40B4-BE49-F238E27FC236}">
                <a16:creationId xmlns:a16="http://schemas.microsoft.com/office/drawing/2014/main" id="{939426A6-79A2-F910-790C-DAE4475FC29D}"/>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eyko Security explainer</a:t>
            </a:r>
          </a:p>
        </p:txBody>
      </p:sp>
      <p:sp>
        <p:nvSpPr>
          <p:cNvPr id="6" name="Slide Number Placeholder 5">
            <a:extLst>
              <a:ext uri="{FF2B5EF4-FFF2-40B4-BE49-F238E27FC236}">
                <a16:creationId xmlns:a16="http://schemas.microsoft.com/office/drawing/2014/main" id="{F6C8BB0B-BCF5-4A42-2702-CBBAA994A3E8}"/>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a:t>
            </a:fld>
            <a:endParaRPr lang="en-US"/>
          </a:p>
        </p:txBody>
      </p:sp>
    </p:spTree>
    <p:extLst>
      <p:ext uri="{BB962C8B-B14F-4D97-AF65-F5344CB8AC3E}">
        <p14:creationId xmlns:p14="http://schemas.microsoft.com/office/powerpoint/2010/main" val="140430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42"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48D3-0755-9C66-B1B2-2E1DD3D9B8B8}"/>
              </a:ext>
            </a:extLst>
          </p:cNvPr>
          <p:cNvSpPr>
            <a:spLocks noGrp="1"/>
          </p:cNvSpPr>
          <p:nvPr>
            <p:ph type="title"/>
          </p:nvPr>
        </p:nvSpPr>
        <p:spPr>
          <a:xfrm>
            <a:off x="431172" y="553616"/>
            <a:ext cx="7914087" cy="4008859"/>
          </a:xfrm>
        </p:spPr>
        <p:txBody>
          <a:bodyPr anchor="t">
            <a:normAutofit/>
          </a:bodyPr>
          <a:lstStyle/>
          <a:p>
            <a:r>
              <a:rPr lang="en-US"/>
              <a:t>eyko Ingestion of JDE Security</a:t>
            </a:r>
          </a:p>
        </p:txBody>
      </p:sp>
      <p:sp>
        <p:nvSpPr>
          <p:cNvPr id="11" name="Text Placeholder 2">
            <a:extLst>
              <a:ext uri="{FF2B5EF4-FFF2-40B4-BE49-F238E27FC236}">
                <a16:creationId xmlns:a16="http://schemas.microsoft.com/office/drawing/2014/main" id="{314A4FFA-1218-52F1-035D-CD49CC32D825}"/>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F49F6378-1518-F20C-2B9C-F1C2E19BF1D8}"/>
              </a:ext>
            </a:extLst>
          </p:cNvPr>
          <p:cNvSpPr>
            <a:spLocks noGrp="1"/>
          </p:cNvSpPr>
          <p:nvPr>
            <p:ph type="dt" sz="half" idx="10"/>
          </p:nvPr>
        </p:nvSpPr>
        <p:spPr>
          <a:xfrm>
            <a:off x="431172" y="6490524"/>
            <a:ext cx="2841959" cy="336141"/>
          </a:xfrm>
        </p:spPr>
        <p:txBody>
          <a:bodyPr anchor="ctr">
            <a:normAutofit/>
          </a:bodyPr>
          <a:lstStyle/>
          <a:p>
            <a:pPr>
              <a:spcAft>
                <a:spcPts val="600"/>
              </a:spcAft>
            </a:pPr>
            <a:fld id="{D3D60A95-6DAE-D24F-B21E-D2F4FD6ABFF3}" type="datetime1">
              <a:rPr lang="en-US" smtClean="0"/>
              <a:t>11/20/25</a:t>
            </a:fld>
            <a:endParaRPr lang="en-US"/>
          </a:p>
        </p:txBody>
      </p:sp>
      <p:sp>
        <p:nvSpPr>
          <p:cNvPr id="5" name="Footer Placeholder 4">
            <a:extLst>
              <a:ext uri="{FF2B5EF4-FFF2-40B4-BE49-F238E27FC236}">
                <a16:creationId xmlns:a16="http://schemas.microsoft.com/office/drawing/2014/main" id="{8CEC8637-833E-84D2-5976-8A9889352274}"/>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eyko Security explainer</a:t>
            </a:r>
            <a:endParaRPr lang="en-US" dirty="0"/>
          </a:p>
        </p:txBody>
      </p:sp>
      <p:sp>
        <p:nvSpPr>
          <p:cNvPr id="6" name="Slide Number Placeholder 5">
            <a:extLst>
              <a:ext uri="{FF2B5EF4-FFF2-40B4-BE49-F238E27FC236}">
                <a16:creationId xmlns:a16="http://schemas.microsoft.com/office/drawing/2014/main" id="{B6D770B4-734F-98A1-A714-5E6B91D58D0F}"/>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10</a:t>
            </a:fld>
            <a:endParaRPr lang="en-US"/>
          </a:p>
        </p:txBody>
      </p:sp>
    </p:spTree>
    <p:extLst>
      <p:ext uri="{BB962C8B-B14F-4D97-AF65-F5344CB8AC3E}">
        <p14:creationId xmlns:p14="http://schemas.microsoft.com/office/powerpoint/2010/main" val="3445453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D8A33-FC36-84C1-CD16-C1F4F5DCC6BC}"/>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Process of importing and mapping JDE security into eyko</a:t>
            </a:r>
          </a:p>
        </p:txBody>
      </p:sp>
      <p:pic>
        <p:nvPicPr>
          <p:cNvPr id="7" name="Content Placeholder 6" descr="Digital concept which shows abstract network and concept of security optimization and internet technology  ">
            <a:extLst>
              <a:ext uri="{FF2B5EF4-FFF2-40B4-BE49-F238E27FC236}">
                <a16:creationId xmlns:a16="http://schemas.microsoft.com/office/drawing/2014/main" id="{41713B12-2E24-41C7-8380-0E425ADE5A16}"/>
              </a:ext>
            </a:extLst>
          </p:cNvPr>
          <p:cNvPicPr>
            <a:picLocks noGrp="1" noChangeAspect="1"/>
          </p:cNvPicPr>
          <p:nvPr>
            <p:ph type="pic" sz="quarter" idx="15"/>
          </p:nvPr>
        </p:nvPicPr>
        <p:blipFill>
          <a:blip r:embed="rId3"/>
          <a:srcRect l="8429" r="13009"/>
          <a:stretch>
            <a:fillRect/>
          </a:stretch>
        </p:blipFill>
        <p:spPr>
          <a:xfrm>
            <a:off x="20" y="10"/>
            <a:ext cx="7734280" cy="6399142"/>
          </a:xfrm>
          <a:prstGeom prst="rect">
            <a:avLst/>
          </a:prstGeom>
          <a:noFill/>
        </p:spPr>
      </p:pic>
      <p:sp>
        <p:nvSpPr>
          <p:cNvPr id="8" name="TextBox 7">
            <a:extLst>
              <a:ext uri="{FF2B5EF4-FFF2-40B4-BE49-F238E27FC236}">
                <a16:creationId xmlns:a16="http://schemas.microsoft.com/office/drawing/2014/main" id="{11406EB7-A888-4DD0-8C04-98EAE32EE5E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900" b="1"/>
              <a:t>Importing Security Metadata</a:t>
            </a:r>
          </a:p>
          <a:p>
            <a:pPr marL="0" lvl="1" indent="0">
              <a:lnSpc>
                <a:spcPct val="90000"/>
              </a:lnSpc>
              <a:spcBef>
                <a:spcPts val="1000"/>
              </a:spcBef>
              <a:spcAft>
                <a:spcPts val="600"/>
              </a:spcAft>
              <a:buFont typeface="Arial" panose="020B0604020202020204" pitchFamily="34" charset="0"/>
              <a:buNone/>
            </a:pPr>
            <a:r>
              <a:rPr lang="en-US" sz="900"/>
              <a:t>Imports security data from JDE tables including F0092, F00926, F95921, and F00950 to gather essential metadata.</a:t>
            </a:r>
          </a:p>
          <a:p>
            <a:pPr marL="0" indent="0">
              <a:lnSpc>
                <a:spcPct val="90000"/>
              </a:lnSpc>
              <a:spcBef>
                <a:spcPts val="2500"/>
              </a:spcBef>
              <a:spcAft>
                <a:spcPts val="600"/>
              </a:spcAft>
              <a:buFont typeface="Arial" panose="020B0604020202020204" pitchFamily="34" charset="0"/>
              <a:buNone/>
            </a:pPr>
            <a:r>
              <a:rPr lang="en-US" sz="900" b="1"/>
              <a:t>Building Security Graph</a:t>
            </a:r>
          </a:p>
          <a:p>
            <a:pPr marL="0" lvl="1" indent="0">
              <a:lnSpc>
                <a:spcPct val="90000"/>
              </a:lnSpc>
              <a:spcBef>
                <a:spcPts val="1000"/>
              </a:spcBef>
              <a:spcAft>
                <a:spcPts val="600"/>
              </a:spcAft>
              <a:buFont typeface="Arial" panose="020B0604020202020204" pitchFamily="34" charset="0"/>
              <a:buNone/>
            </a:pPr>
            <a:r>
              <a:rPr lang="en-US" sz="900"/>
              <a:t>Constructs a security graph that links users, roles, and security rules for comprehensive access control.</a:t>
            </a:r>
          </a:p>
          <a:p>
            <a:pPr marL="0" indent="0">
              <a:lnSpc>
                <a:spcPct val="90000"/>
              </a:lnSpc>
              <a:spcBef>
                <a:spcPts val="2500"/>
              </a:spcBef>
              <a:spcAft>
                <a:spcPts val="600"/>
              </a:spcAft>
              <a:buFont typeface="Arial" panose="020B0604020202020204" pitchFamily="34" charset="0"/>
              <a:buNone/>
            </a:pPr>
            <a:r>
              <a:rPr lang="en-US" sz="900" b="1"/>
              <a:t>Mapping Roles to Principals</a:t>
            </a:r>
          </a:p>
          <a:p>
            <a:pPr marL="0" lvl="1" indent="0">
              <a:lnSpc>
                <a:spcPct val="90000"/>
              </a:lnSpc>
              <a:spcBef>
                <a:spcPts val="1000"/>
              </a:spcBef>
              <a:spcAft>
                <a:spcPts val="600"/>
              </a:spcAft>
              <a:buFont typeface="Arial" panose="020B0604020202020204" pitchFamily="34" charset="0"/>
              <a:buNone/>
            </a:pPr>
            <a:r>
              <a:rPr lang="en-US" sz="900"/>
              <a:t>Maps JDE roles to eyko principals, for example, PLANT_US role is assigned to the US Plant Team principal.</a:t>
            </a:r>
          </a:p>
        </p:txBody>
      </p:sp>
      <p:sp>
        <p:nvSpPr>
          <p:cNvPr id="4" name="Date Placeholder 3">
            <a:extLst>
              <a:ext uri="{FF2B5EF4-FFF2-40B4-BE49-F238E27FC236}">
                <a16:creationId xmlns:a16="http://schemas.microsoft.com/office/drawing/2014/main" id="{5948088B-40AC-E4C5-CFC2-B3B350E063D1}"/>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DE3C13F5-BE1A-E444-A2DD-2761900671B8}" type="datetime1">
              <a:rPr lang="en-US" smtClean="0"/>
              <a:t>11/20/25</a:t>
            </a:fld>
            <a:endParaRPr lang="en-US"/>
          </a:p>
        </p:txBody>
      </p:sp>
      <p:sp>
        <p:nvSpPr>
          <p:cNvPr id="5" name="Footer Placeholder 4">
            <a:extLst>
              <a:ext uri="{FF2B5EF4-FFF2-40B4-BE49-F238E27FC236}">
                <a16:creationId xmlns:a16="http://schemas.microsoft.com/office/drawing/2014/main" id="{9A6457B6-84F5-8471-FB78-945B8D6CD00B}"/>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eyko Security explainer</a:t>
            </a:r>
          </a:p>
        </p:txBody>
      </p:sp>
      <p:sp>
        <p:nvSpPr>
          <p:cNvPr id="6" name="Slide Number Placeholder 5">
            <a:extLst>
              <a:ext uri="{FF2B5EF4-FFF2-40B4-BE49-F238E27FC236}">
                <a16:creationId xmlns:a16="http://schemas.microsoft.com/office/drawing/2014/main" id="{19535916-4AE9-23A8-8379-F6116E0810B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11</a:t>
            </a:fld>
            <a:endParaRPr lang="en-US"/>
          </a:p>
        </p:txBody>
      </p:sp>
    </p:spTree>
    <p:extLst>
      <p:ext uri="{BB962C8B-B14F-4D97-AF65-F5344CB8AC3E}">
        <p14:creationId xmlns:p14="http://schemas.microsoft.com/office/powerpoint/2010/main" val="36695618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E8E0-96FB-95B4-89C6-CB424E879012}"/>
              </a:ext>
            </a:extLst>
          </p:cNvPr>
          <p:cNvSpPr>
            <a:spLocks noGrp="1"/>
          </p:cNvSpPr>
          <p:nvPr>
            <p:ph type="title"/>
          </p:nvPr>
        </p:nvSpPr>
        <p:spPr>
          <a:xfrm>
            <a:off x="431172" y="553616"/>
            <a:ext cx="7914087" cy="4008859"/>
          </a:xfrm>
        </p:spPr>
        <p:txBody>
          <a:bodyPr anchor="t">
            <a:normAutofit/>
          </a:bodyPr>
          <a:lstStyle/>
          <a:p>
            <a:r>
              <a:rPr lang="en-US"/>
              <a:t>Application of JDE Security in eyko</a:t>
            </a:r>
          </a:p>
        </p:txBody>
      </p:sp>
      <p:sp>
        <p:nvSpPr>
          <p:cNvPr id="11" name="Text Placeholder 2">
            <a:extLst>
              <a:ext uri="{FF2B5EF4-FFF2-40B4-BE49-F238E27FC236}">
                <a16:creationId xmlns:a16="http://schemas.microsoft.com/office/drawing/2014/main" id="{1A243923-7148-7014-7D3C-D9BF86141BAD}"/>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6DB7E02E-E1BE-BF72-778D-89C7B57DD9AA}"/>
              </a:ext>
            </a:extLst>
          </p:cNvPr>
          <p:cNvSpPr>
            <a:spLocks noGrp="1"/>
          </p:cNvSpPr>
          <p:nvPr>
            <p:ph type="dt" sz="half" idx="10"/>
          </p:nvPr>
        </p:nvSpPr>
        <p:spPr>
          <a:xfrm>
            <a:off x="431172" y="6490524"/>
            <a:ext cx="2841959" cy="336141"/>
          </a:xfrm>
        </p:spPr>
        <p:txBody>
          <a:bodyPr anchor="ctr">
            <a:normAutofit/>
          </a:bodyPr>
          <a:lstStyle/>
          <a:p>
            <a:pPr>
              <a:spcAft>
                <a:spcPts val="600"/>
              </a:spcAft>
            </a:pPr>
            <a:fld id="{01917153-A251-1A42-A8FD-B052A283C63A}" type="datetime1">
              <a:rPr lang="en-US" smtClean="0"/>
              <a:t>11/20/25</a:t>
            </a:fld>
            <a:endParaRPr lang="en-US"/>
          </a:p>
        </p:txBody>
      </p:sp>
      <p:sp>
        <p:nvSpPr>
          <p:cNvPr id="5" name="Footer Placeholder 4">
            <a:extLst>
              <a:ext uri="{FF2B5EF4-FFF2-40B4-BE49-F238E27FC236}">
                <a16:creationId xmlns:a16="http://schemas.microsoft.com/office/drawing/2014/main" id="{33637B88-1C38-A320-5653-E57B4175E632}"/>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eyko Security explainer</a:t>
            </a:r>
          </a:p>
        </p:txBody>
      </p:sp>
      <p:sp>
        <p:nvSpPr>
          <p:cNvPr id="6" name="Slide Number Placeholder 5">
            <a:extLst>
              <a:ext uri="{FF2B5EF4-FFF2-40B4-BE49-F238E27FC236}">
                <a16:creationId xmlns:a16="http://schemas.microsoft.com/office/drawing/2014/main" id="{0ED79D2F-E934-C7D6-2AFE-F9B174049F3F}"/>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12</a:t>
            </a:fld>
            <a:endParaRPr lang="en-US"/>
          </a:p>
        </p:txBody>
      </p:sp>
    </p:spTree>
    <p:extLst>
      <p:ext uri="{BB962C8B-B14F-4D97-AF65-F5344CB8AC3E}">
        <p14:creationId xmlns:p14="http://schemas.microsoft.com/office/powerpoint/2010/main" val="1983153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CE35-B87F-1B1F-4196-465B1C808528}"/>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sz="2700" b="0" kern="1200" cap="all" baseline="0">
                <a:latin typeface="+mj-lt"/>
                <a:ea typeface="+mj-ea"/>
                <a:cs typeface="+mj-cs"/>
              </a:rPr>
              <a:t>Smart Security process and enforcement in eyko</a:t>
            </a:r>
          </a:p>
        </p:txBody>
      </p:sp>
      <p:pic>
        <p:nvPicPr>
          <p:cNvPr id="7" name="Content Placeholder 6" descr="Person identity interface digital security concept">
            <a:extLst>
              <a:ext uri="{FF2B5EF4-FFF2-40B4-BE49-F238E27FC236}">
                <a16:creationId xmlns:a16="http://schemas.microsoft.com/office/drawing/2014/main" id="{D19DC0A5-B56C-4ED6-8142-B235A744B831}"/>
              </a:ext>
            </a:extLst>
          </p:cNvPr>
          <p:cNvPicPr>
            <a:picLocks noGrp="1" noChangeAspect="1"/>
          </p:cNvPicPr>
          <p:nvPr>
            <p:ph type="pic" sz="quarter" idx="15"/>
          </p:nvPr>
        </p:nvPicPr>
        <p:blipFill>
          <a:blip r:embed="rId3"/>
          <a:srcRect t="5965" b="7671"/>
          <a:stretch>
            <a:fillRect/>
          </a:stretch>
        </p:blipFill>
        <p:spPr>
          <a:xfrm>
            <a:off x="20" y="2293496"/>
            <a:ext cx="5285212" cy="4564504"/>
          </a:xfrm>
          <a:prstGeom prst="rect">
            <a:avLst/>
          </a:prstGeom>
          <a:noFill/>
        </p:spPr>
      </p:pic>
      <p:sp>
        <p:nvSpPr>
          <p:cNvPr id="8" name="TextBox 7">
            <a:extLst>
              <a:ext uri="{FF2B5EF4-FFF2-40B4-BE49-F238E27FC236}">
                <a16:creationId xmlns:a16="http://schemas.microsoft.com/office/drawing/2014/main" id="{D26D5CA3-51A9-4A5E-942A-9CCD85535E5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User Authentication</a:t>
            </a:r>
          </a:p>
          <a:p>
            <a:pPr marL="0" lvl="1" indent="0">
              <a:spcBef>
                <a:spcPts val="1000"/>
              </a:spcBef>
              <a:spcAft>
                <a:spcPts val="600"/>
              </a:spcAft>
              <a:buFont typeface="Arial" panose="020B0604020202020204" pitchFamily="34" charset="0"/>
              <a:buNone/>
            </a:pPr>
            <a:r>
              <a:rPr lang="en-US" sz="1400"/>
              <a:t>The security process starts when the user signs in, initiating identity verification.</a:t>
            </a:r>
          </a:p>
          <a:p>
            <a:pPr marL="0" indent="0">
              <a:spcBef>
                <a:spcPts val="2500"/>
              </a:spcBef>
              <a:spcAft>
                <a:spcPts val="600"/>
              </a:spcAft>
              <a:buFont typeface="Arial" panose="020B0604020202020204" pitchFamily="34" charset="0"/>
              <a:buNone/>
            </a:pPr>
            <a:r>
              <a:rPr lang="en-US" sz="1400" b="1"/>
              <a:t>Role Assignment Resolution</a:t>
            </a:r>
          </a:p>
          <a:p>
            <a:pPr marL="0" lvl="1" indent="0">
              <a:spcBef>
                <a:spcPts val="1000"/>
              </a:spcBef>
              <a:spcAft>
                <a:spcPts val="600"/>
              </a:spcAft>
              <a:buFont typeface="Arial" panose="020B0604020202020204" pitchFamily="34" charset="0"/>
              <a:buNone/>
            </a:pPr>
            <a:r>
              <a:rPr lang="en-US" sz="1400"/>
              <a:t>eyko resolves JD Edwards role assignments to determine user permissions accurately.</a:t>
            </a:r>
          </a:p>
          <a:p>
            <a:pPr marL="0" indent="0">
              <a:spcBef>
                <a:spcPts val="2500"/>
              </a:spcBef>
              <a:spcAft>
                <a:spcPts val="600"/>
              </a:spcAft>
              <a:buFont typeface="Arial" panose="020B0604020202020204" pitchFamily="34" charset="0"/>
              <a:buNone/>
            </a:pPr>
            <a:r>
              <a:rPr lang="en-US" sz="1400" b="1"/>
              <a:t>Active Rule Retrieval</a:t>
            </a:r>
          </a:p>
          <a:p>
            <a:pPr marL="0" lvl="1" indent="0">
              <a:spcBef>
                <a:spcPts val="1000"/>
              </a:spcBef>
              <a:spcAft>
                <a:spcPts val="600"/>
              </a:spcAft>
              <a:buFont typeface="Arial" panose="020B0604020202020204" pitchFamily="34" charset="0"/>
              <a:buNone/>
            </a:pPr>
            <a:r>
              <a:rPr lang="en-US" sz="1400"/>
              <a:t>eyko retrieves active JD Edwards security rules to enforce the correct access controls.</a:t>
            </a:r>
          </a:p>
          <a:p>
            <a:pPr marL="0" indent="0">
              <a:spcBef>
                <a:spcPts val="2500"/>
              </a:spcBef>
              <a:spcAft>
                <a:spcPts val="600"/>
              </a:spcAft>
              <a:buFont typeface="Arial" panose="020B0604020202020204" pitchFamily="34" charset="0"/>
              <a:buNone/>
            </a:pPr>
            <a:r>
              <a:rPr lang="en-US" sz="1400" b="1"/>
              <a:t>Row-Level Security Enforcement</a:t>
            </a:r>
          </a:p>
          <a:p>
            <a:pPr marL="0" lvl="1" indent="0">
              <a:spcBef>
                <a:spcPts val="1000"/>
              </a:spcBef>
              <a:spcAft>
                <a:spcPts val="600"/>
              </a:spcAft>
              <a:buFont typeface="Arial" panose="020B0604020202020204" pitchFamily="34" charset="0"/>
              <a:buNone/>
            </a:pPr>
            <a:r>
              <a:rPr lang="en-US" sz="1400"/>
              <a:t>Row security filters are applied to maintain the defined security posture at the data level.</a:t>
            </a:r>
          </a:p>
        </p:txBody>
      </p:sp>
      <p:sp>
        <p:nvSpPr>
          <p:cNvPr id="4" name="Date Placeholder 3">
            <a:extLst>
              <a:ext uri="{FF2B5EF4-FFF2-40B4-BE49-F238E27FC236}">
                <a16:creationId xmlns:a16="http://schemas.microsoft.com/office/drawing/2014/main" id="{008345F0-F466-5B20-6FE4-051C770C3446}"/>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32781F4D-1ECD-0A41-B724-7DE9ED7A69D4}" type="datetime1">
              <a:rPr lang="en-US" smtClean="0"/>
              <a:t>11/20/25</a:t>
            </a:fld>
            <a:endParaRPr lang="en-US"/>
          </a:p>
        </p:txBody>
      </p:sp>
      <p:sp>
        <p:nvSpPr>
          <p:cNvPr id="5" name="Footer Placeholder 4">
            <a:extLst>
              <a:ext uri="{FF2B5EF4-FFF2-40B4-BE49-F238E27FC236}">
                <a16:creationId xmlns:a16="http://schemas.microsoft.com/office/drawing/2014/main" id="{24028E53-F01F-A748-3CE8-28AF90676126}"/>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eyko Security explainer</a:t>
            </a:r>
          </a:p>
        </p:txBody>
      </p:sp>
      <p:sp>
        <p:nvSpPr>
          <p:cNvPr id="6" name="Slide Number Placeholder 5">
            <a:extLst>
              <a:ext uri="{FF2B5EF4-FFF2-40B4-BE49-F238E27FC236}">
                <a16:creationId xmlns:a16="http://schemas.microsoft.com/office/drawing/2014/main" id="{9B58FFC3-4D58-1B8D-4D26-D8B5771FB32D}"/>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13</a:t>
            </a:fld>
            <a:endParaRPr lang="en-US"/>
          </a:p>
        </p:txBody>
      </p:sp>
    </p:spTree>
    <p:extLst>
      <p:ext uri="{BB962C8B-B14F-4D97-AF65-F5344CB8AC3E}">
        <p14:creationId xmlns:p14="http://schemas.microsoft.com/office/powerpoint/2010/main" val="800268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CE85-C6D4-60B0-126A-D61EF4A71BAF}"/>
              </a:ext>
            </a:extLst>
          </p:cNvPr>
          <p:cNvSpPr>
            <a:spLocks noGrp="1"/>
          </p:cNvSpPr>
          <p:nvPr>
            <p:ph type="title"/>
          </p:nvPr>
        </p:nvSpPr>
        <p:spPr>
          <a:xfrm>
            <a:off x="431172" y="553616"/>
            <a:ext cx="7914087" cy="4008859"/>
          </a:xfrm>
        </p:spPr>
        <p:txBody>
          <a:bodyPr anchor="t">
            <a:normAutofit/>
          </a:bodyPr>
          <a:lstStyle/>
          <a:p>
            <a:r>
              <a:rPr lang="en-US"/>
              <a:t>End to End Security Flow Summary</a:t>
            </a:r>
          </a:p>
        </p:txBody>
      </p:sp>
      <p:sp>
        <p:nvSpPr>
          <p:cNvPr id="11" name="Text Placeholder 2">
            <a:extLst>
              <a:ext uri="{FF2B5EF4-FFF2-40B4-BE49-F238E27FC236}">
                <a16:creationId xmlns:a16="http://schemas.microsoft.com/office/drawing/2014/main" id="{1CC9E918-AFEA-84C9-7817-0F2DED471255}"/>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17D38B3E-DAD9-4667-4A60-B24034DD1B43}"/>
              </a:ext>
            </a:extLst>
          </p:cNvPr>
          <p:cNvSpPr>
            <a:spLocks noGrp="1"/>
          </p:cNvSpPr>
          <p:nvPr>
            <p:ph type="dt" sz="half" idx="10"/>
          </p:nvPr>
        </p:nvSpPr>
        <p:spPr>
          <a:xfrm>
            <a:off x="431172" y="6490524"/>
            <a:ext cx="2841959" cy="336141"/>
          </a:xfrm>
        </p:spPr>
        <p:txBody>
          <a:bodyPr anchor="ctr">
            <a:normAutofit/>
          </a:bodyPr>
          <a:lstStyle/>
          <a:p>
            <a:pPr>
              <a:spcAft>
                <a:spcPts val="600"/>
              </a:spcAft>
            </a:pPr>
            <a:fld id="{502C3B9E-D973-CC4F-A85D-A9E80713271C}" type="datetime1">
              <a:rPr lang="en-US" smtClean="0"/>
              <a:t>11/20/25</a:t>
            </a:fld>
            <a:endParaRPr lang="en-US"/>
          </a:p>
        </p:txBody>
      </p:sp>
      <p:sp>
        <p:nvSpPr>
          <p:cNvPr id="5" name="Footer Placeholder 4">
            <a:extLst>
              <a:ext uri="{FF2B5EF4-FFF2-40B4-BE49-F238E27FC236}">
                <a16:creationId xmlns:a16="http://schemas.microsoft.com/office/drawing/2014/main" id="{6EE01A09-13B8-B830-B60D-EA4490E10BC6}"/>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eyko Security explainer</a:t>
            </a:r>
          </a:p>
        </p:txBody>
      </p:sp>
      <p:sp>
        <p:nvSpPr>
          <p:cNvPr id="6" name="Slide Number Placeholder 5">
            <a:extLst>
              <a:ext uri="{FF2B5EF4-FFF2-40B4-BE49-F238E27FC236}">
                <a16:creationId xmlns:a16="http://schemas.microsoft.com/office/drawing/2014/main" id="{0342CC9A-4276-CB97-6920-BE97048C454B}"/>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14</a:t>
            </a:fld>
            <a:endParaRPr lang="en-US"/>
          </a:p>
        </p:txBody>
      </p:sp>
    </p:spTree>
    <p:extLst>
      <p:ext uri="{BB962C8B-B14F-4D97-AF65-F5344CB8AC3E}">
        <p14:creationId xmlns:p14="http://schemas.microsoft.com/office/powerpoint/2010/main" val="3349193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CD44-ACD7-E40F-3336-637C6E9E4014}"/>
              </a:ext>
            </a:extLst>
          </p:cNvPr>
          <p:cNvSpPr>
            <a:spLocks noGrp="1"/>
          </p:cNvSpPr>
          <p:nvPr>
            <p:ph type="title"/>
          </p:nvPr>
        </p:nvSpPr>
        <p:spPr>
          <a:xfrm>
            <a:off x="429768" y="603504"/>
            <a:ext cx="3401568" cy="1527048"/>
          </a:xfrm>
        </p:spPr>
        <p:txBody>
          <a:bodyPr vert="horz" lIns="91440" tIns="45720" rIns="91440" bIns="45720" rtlCol="0" anchor="b">
            <a:normAutofit/>
          </a:bodyPr>
          <a:lstStyle/>
          <a:p>
            <a:r>
              <a:rPr lang="en-US" sz="2500" b="0" kern="1200" cap="all" baseline="0">
                <a:latin typeface="+mj-lt"/>
                <a:ea typeface="+mj-ea"/>
                <a:cs typeface="+mj-cs"/>
              </a:rPr>
              <a:t>Summary of security flow in JD Edwards and eyko</a:t>
            </a:r>
          </a:p>
        </p:txBody>
      </p:sp>
      <p:sp>
        <p:nvSpPr>
          <p:cNvPr id="8" name="TextBox 7">
            <a:extLst>
              <a:ext uri="{FF2B5EF4-FFF2-40B4-BE49-F238E27FC236}">
                <a16:creationId xmlns:a16="http://schemas.microsoft.com/office/drawing/2014/main" id="{A28EC5AA-718B-4BF4-802A-266A1B9854E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29768" y="2276856"/>
            <a:ext cx="340156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JD Edwards Security Steps</a:t>
            </a:r>
          </a:p>
          <a:p>
            <a:pPr marL="0" lvl="1" indent="0">
              <a:spcBef>
                <a:spcPts val="1000"/>
              </a:spcBef>
              <a:spcAft>
                <a:spcPts val="600"/>
              </a:spcAft>
              <a:buFont typeface="Arial" panose="020B0604020202020204" pitchFamily="34" charset="0"/>
              <a:buNone/>
            </a:pPr>
            <a:r>
              <a:rPr lang="en-US" sz="1400"/>
              <a:t>JD Edwards involves defining roles, generating metadata, assigning roles, and defining security rules for access control.</a:t>
            </a:r>
          </a:p>
          <a:p>
            <a:pPr marL="0" indent="0">
              <a:spcBef>
                <a:spcPts val="2500"/>
              </a:spcBef>
              <a:spcAft>
                <a:spcPts val="600"/>
              </a:spcAft>
              <a:buFont typeface="Arial" panose="020B0604020202020204" pitchFamily="34" charset="0"/>
              <a:buNone/>
            </a:pPr>
            <a:r>
              <a:rPr lang="en-US" sz="1400" b="1"/>
              <a:t>Eyko Security Integration</a:t>
            </a:r>
          </a:p>
          <a:p>
            <a:pPr marL="0" lvl="1" indent="0">
              <a:spcBef>
                <a:spcPts val="1000"/>
              </a:spcBef>
              <a:spcAft>
                <a:spcPts val="600"/>
              </a:spcAft>
              <a:buFont typeface="Arial" panose="020B0604020202020204" pitchFamily="34" charset="0"/>
              <a:buNone/>
            </a:pPr>
            <a:r>
              <a:rPr lang="en-US" sz="1400"/>
              <a:t>Eyko ingests JD Edwards tables, builds a unified graph, maps principals, and applies smart security measures.</a:t>
            </a:r>
          </a:p>
        </p:txBody>
      </p:sp>
      <p:pic>
        <p:nvPicPr>
          <p:cNvPr id="7" name="Content Placeholder 6" descr="technology and innovation concept">
            <a:extLst>
              <a:ext uri="{FF2B5EF4-FFF2-40B4-BE49-F238E27FC236}">
                <a16:creationId xmlns:a16="http://schemas.microsoft.com/office/drawing/2014/main" id="{E353AD31-6848-44F8-99D1-2861BE1DEE0F}"/>
              </a:ext>
            </a:extLst>
          </p:cNvPr>
          <p:cNvPicPr>
            <a:picLocks noGrp="1" noChangeAspect="1"/>
          </p:cNvPicPr>
          <p:nvPr>
            <p:ph type="pic" sz="quarter" idx="15"/>
          </p:nvPr>
        </p:nvPicPr>
        <p:blipFill>
          <a:blip r:embed="rId3"/>
          <a:srcRect l="17726" r="13484"/>
          <a:stretch>
            <a:fillRect/>
          </a:stretch>
        </p:blipFill>
        <p:spPr>
          <a:xfrm>
            <a:off x="4502843" y="2"/>
            <a:ext cx="7689157" cy="6399151"/>
          </a:xfrm>
          <a:prstGeom prst="rect">
            <a:avLst/>
          </a:prstGeom>
          <a:noFill/>
        </p:spPr>
      </p:pic>
      <p:sp>
        <p:nvSpPr>
          <p:cNvPr id="4" name="Date Placeholder 3">
            <a:extLst>
              <a:ext uri="{FF2B5EF4-FFF2-40B4-BE49-F238E27FC236}">
                <a16:creationId xmlns:a16="http://schemas.microsoft.com/office/drawing/2014/main" id="{0D742E7D-05AA-81CA-81E5-B5F09D7732D0}"/>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B3370C0B-7412-1847-883B-8B32935138CD}" type="datetime1">
              <a:rPr lang="en-US" smtClean="0"/>
              <a:t>11/20/25</a:t>
            </a:fld>
            <a:endParaRPr lang="en-US"/>
          </a:p>
        </p:txBody>
      </p:sp>
      <p:sp>
        <p:nvSpPr>
          <p:cNvPr id="5" name="Footer Placeholder 4">
            <a:extLst>
              <a:ext uri="{FF2B5EF4-FFF2-40B4-BE49-F238E27FC236}">
                <a16:creationId xmlns:a16="http://schemas.microsoft.com/office/drawing/2014/main" id="{96727BD3-C699-CD20-419A-D5160D049BF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eyko Security explainer</a:t>
            </a:r>
          </a:p>
        </p:txBody>
      </p:sp>
      <p:sp>
        <p:nvSpPr>
          <p:cNvPr id="6" name="Slide Number Placeholder 5">
            <a:extLst>
              <a:ext uri="{FF2B5EF4-FFF2-40B4-BE49-F238E27FC236}">
                <a16:creationId xmlns:a16="http://schemas.microsoft.com/office/drawing/2014/main" id="{45E57FFE-4F76-87F0-C4BB-0D19F27B6C6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15</a:t>
            </a:fld>
            <a:endParaRPr lang="en-US"/>
          </a:p>
        </p:txBody>
      </p:sp>
    </p:spTree>
    <p:extLst>
      <p:ext uri="{BB962C8B-B14F-4D97-AF65-F5344CB8AC3E}">
        <p14:creationId xmlns:p14="http://schemas.microsoft.com/office/powerpoint/2010/main" val="2149001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1D0BA-1E3B-1690-E381-E1641272816F}"/>
              </a:ext>
            </a:extLst>
          </p:cNvPr>
          <p:cNvSpPr>
            <a:spLocks noGrp="1"/>
          </p:cNvSpPr>
          <p:nvPr>
            <p:ph type="title"/>
          </p:nvPr>
        </p:nvSpPr>
        <p:spPr>
          <a:xfrm>
            <a:off x="429768" y="1627318"/>
            <a:ext cx="8430768" cy="1842020"/>
          </a:xfrm>
        </p:spPr>
        <p:txBody>
          <a:bodyPr anchor="b">
            <a:normAutofit/>
          </a:bodyPr>
          <a:lstStyle/>
          <a:p>
            <a:r>
              <a:rPr lang="en-US"/>
              <a:t>Conclusion</a:t>
            </a:r>
          </a:p>
        </p:txBody>
      </p:sp>
      <p:graphicFrame>
        <p:nvGraphicFramePr>
          <p:cNvPr id="10" name="Content Placeholder 2">
            <a:extLst>
              <a:ext uri="{FF2B5EF4-FFF2-40B4-BE49-F238E27FC236}">
                <a16:creationId xmlns:a16="http://schemas.microsoft.com/office/drawing/2014/main" id="{29F3BAFD-8011-C67C-AA54-BAA8C0D3D59A}"/>
              </a:ext>
            </a:extLst>
          </p:cNvPr>
          <p:cNvGraphicFramePr>
            <a:graphicFrameLocks noGrp="1"/>
          </p:cNvGraphicFramePr>
          <p:nvPr>
            <p:ph sz="quarter" idx="14"/>
            <p:extLst>
              <p:ext uri="{D42A27DB-BD31-4B8C-83A1-F6EECF244321}">
                <p14:modId xmlns:p14="http://schemas.microsoft.com/office/powerpoint/2010/main" val="314621527"/>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429768" y="3622673"/>
          <a:ext cx="8430768"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0C75A191-14DC-0702-4330-662D2C6CB05B}"/>
              </a:ext>
            </a:extLst>
          </p:cNvPr>
          <p:cNvSpPr>
            <a:spLocks noGrp="1"/>
          </p:cNvSpPr>
          <p:nvPr>
            <p:ph type="dt" sz="half" idx="10"/>
          </p:nvPr>
        </p:nvSpPr>
        <p:spPr>
          <a:xfrm>
            <a:off x="431172" y="6490524"/>
            <a:ext cx="2841959" cy="336141"/>
          </a:xfrm>
        </p:spPr>
        <p:txBody>
          <a:bodyPr anchor="ctr">
            <a:normAutofit/>
          </a:bodyPr>
          <a:lstStyle/>
          <a:p>
            <a:pPr>
              <a:spcAft>
                <a:spcPts val="600"/>
              </a:spcAft>
            </a:pPr>
            <a:fld id="{A81F9725-2E7F-EE4E-A262-791CBA33A9FA}" type="datetime1">
              <a:rPr lang="en-US" smtClean="0"/>
              <a:t>11/20/25</a:t>
            </a:fld>
            <a:endParaRPr lang="en-US"/>
          </a:p>
        </p:txBody>
      </p:sp>
      <p:sp>
        <p:nvSpPr>
          <p:cNvPr id="5" name="Footer Placeholder 4">
            <a:extLst>
              <a:ext uri="{FF2B5EF4-FFF2-40B4-BE49-F238E27FC236}">
                <a16:creationId xmlns:a16="http://schemas.microsoft.com/office/drawing/2014/main" id="{B0F6FBA8-FB79-4109-9CD7-27F93C68DFF3}"/>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eyko Security explainer</a:t>
            </a:r>
          </a:p>
        </p:txBody>
      </p:sp>
      <p:sp>
        <p:nvSpPr>
          <p:cNvPr id="6" name="Slide Number Placeholder 5">
            <a:extLst>
              <a:ext uri="{FF2B5EF4-FFF2-40B4-BE49-F238E27FC236}">
                <a16:creationId xmlns:a16="http://schemas.microsoft.com/office/drawing/2014/main" id="{87CDDBCC-2650-4B77-15ED-67B71AF4AAED}"/>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16</a:t>
            </a:fld>
            <a:endParaRPr lang="en-US"/>
          </a:p>
        </p:txBody>
      </p:sp>
    </p:spTree>
    <p:extLst>
      <p:ext uri="{BB962C8B-B14F-4D97-AF65-F5344CB8AC3E}">
        <p14:creationId xmlns:p14="http://schemas.microsoft.com/office/powerpoint/2010/main" val="16515554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6A864-3F35-4815-BD27-7F7041539ACD}"/>
              </a:ext>
            </a:extLst>
          </p:cNvPr>
          <p:cNvSpPr>
            <a:spLocks noGrp="1"/>
          </p:cNvSpPr>
          <p:nvPr>
            <p:ph type="title"/>
          </p:nvPr>
        </p:nvSpPr>
        <p:spPr>
          <a:xfrm>
            <a:off x="429768" y="411480"/>
            <a:ext cx="11045952" cy="1828800"/>
          </a:xfrm>
        </p:spPr>
        <p:txBody>
          <a:bodyPr anchor="t">
            <a:normAutofit/>
          </a:bodyPr>
          <a:lstStyle/>
          <a:p>
            <a:r>
              <a:rPr lang="en-US" sz="7400"/>
              <a:t>Discussion Agenda</a:t>
            </a:r>
          </a:p>
        </p:txBody>
      </p:sp>
      <p:sp>
        <p:nvSpPr>
          <p:cNvPr id="3" name="Content Placeholder 2">
            <a:extLst>
              <a:ext uri="{FF2B5EF4-FFF2-40B4-BE49-F238E27FC236}">
                <a16:creationId xmlns:a16="http://schemas.microsoft.com/office/drawing/2014/main" id="{EDFF850B-A270-7A3E-CC7C-41A3F2B38A30}"/>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6272784" y="2423160"/>
            <a:ext cx="5202936" cy="3858768"/>
          </a:xfrm>
        </p:spPr>
        <p:txBody>
          <a:bodyPr>
            <a:normAutofit/>
          </a:bodyPr>
          <a:lstStyle/>
          <a:p>
            <a:pPr>
              <a:buFont typeface="Arial" panose="020B0604020202020204" pitchFamily="34" charset="0"/>
              <a:buChar char="•"/>
            </a:pPr>
            <a:r>
              <a:t>Objectives and Key Components of Integration</a:t>
            </a:r>
          </a:p>
          <a:p>
            <a:pPr>
              <a:buFont typeface="Arial" panose="020B0604020202020204" pitchFamily="34" charset="0"/>
              <a:buChar char="•"/>
            </a:pPr>
            <a:r>
              <a:t>Core JDE Security Tables</a:t>
            </a:r>
          </a:p>
          <a:p>
            <a:pPr>
              <a:buFont typeface="Arial" panose="020B0604020202020204" pitchFamily="34" charset="0"/>
              <a:buChar char="•"/>
            </a:pPr>
            <a:r>
              <a:t>Establishing Security in JD Edwards</a:t>
            </a:r>
          </a:p>
          <a:p>
            <a:pPr>
              <a:buFont typeface="Arial" panose="020B0604020202020204" pitchFamily="34" charset="0"/>
              <a:buChar char="•"/>
            </a:pPr>
            <a:r>
              <a:t>eyko Ingestion of JDE Security</a:t>
            </a:r>
          </a:p>
          <a:p>
            <a:pPr>
              <a:buFont typeface="Arial" panose="020B0604020202020204" pitchFamily="34" charset="0"/>
              <a:buChar char="•"/>
            </a:pPr>
            <a:r>
              <a:t>Application of JDE Security in eyko</a:t>
            </a:r>
          </a:p>
          <a:p>
            <a:pPr>
              <a:buFont typeface="Arial" panose="020B0604020202020204" pitchFamily="34" charset="0"/>
              <a:buChar char="•"/>
            </a:pPr>
            <a:r>
              <a:t>End to End Security Flow Summary</a:t>
            </a:r>
            <a:endParaRPr lang="en-US"/>
          </a:p>
        </p:txBody>
      </p:sp>
      <p:sp>
        <p:nvSpPr>
          <p:cNvPr id="4" name="Date Placeholder 3">
            <a:extLst>
              <a:ext uri="{FF2B5EF4-FFF2-40B4-BE49-F238E27FC236}">
                <a16:creationId xmlns:a16="http://schemas.microsoft.com/office/drawing/2014/main" id="{B6522E51-BB0C-2D03-A0E4-760EEC017BEA}"/>
              </a:ext>
            </a:extLst>
          </p:cNvPr>
          <p:cNvSpPr>
            <a:spLocks noGrp="1"/>
          </p:cNvSpPr>
          <p:nvPr>
            <p:ph type="dt" sz="half" idx="10"/>
          </p:nvPr>
        </p:nvSpPr>
        <p:spPr>
          <a:xfrm>
            <a:off x="431172" y="6490524"/>
            <a:ext cx="2841959" cy="336141"/>
          </a:xfrm>
        </p:spPr>
        <p:txBody>
          <a:bodyPr anchor="ctr">
            <a:normAutofit/>
          </a:bodyPr>
          <a:lstStyle/>
          <a:p>
            <a:pPr>
              <a:spcAft>
                <a:spcPts val="600"/>
              </a:spcAft>
            </a:pPr>
            <a:fld id="{42239A67-BEF8-D041-A719-7B68C5F36988}" type="datetime1">
              <a:rPr lang="en-US" smtClean="0"/>
              <a:t>11/20/25</a:t>
            </a:fld>
            <a:endParaRPr lang="en-US"/>
          </a:p>
        </p:txBody>
      </p:sp>
      <p:sp>
        <p:nvSpPr>
          <p:cNvPr id="5" name="Footer Placeholder 4">
            <a:extLst>
              <a:ext uri="{FF2B5EF4-FFF2-40B4-BE49-F238E27FC236}">
                <a16:creationId xmlns:a16="http://schemas.microsoft.com/office/drawing/2014/main" id="{C95E5B41-E61D-83FF-C185-EB7A407B2128}"/>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eyko Security explainer</a:t>
            </a:r>
          </a:p>
        </p:txBody>
      </p:sp>
      <p:sp>
        <p:nvSpPr>
          <p:cNvPr id="6" name="Slide Number Placeholder 5">
            <a:extLst>
              <a:ext uri="{FF2B5EF4-FFF2-40B4-BE49-F238E27FC236}">
                <a16:creationId xmlns:a16="http://schemas.microsoft.com/office/drawing/2014/main" id="{82894EFC-5BB1-ABA1-6C7A-85BE331ABAB2}"/>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2</a:t>
            </a:fld>
            <a:endParaRPr lang="en-US"/>
          </a:p>
        </p:txBody>
      </p:sp>
    </p:spTree>
    <p:extLst>
      <p:ext uri="{BB962C8B-B14F-4D97-AF65-F5344CB8AC3E}">
        <p14:creationId xmlns:p14="http://schemas.microsoft.com/office/powerpoint/2010/main" val="635350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9BFF-FD3C-FB95-7F12-7731FBD531EC}"/>
              </a:ext>
            </a:extLst>
          </p:cNvPr>
          <p:cNvSpPr>
            <a:spLocks noGrp="1"/>
          </p:cNvSpPr>
          <p:nvPr>
            <p:ph type="title"/>
          </p:nvPr>
        </p:nvSpPr>
        <p:spPr>
          <a:xfrm>
            <a:off x="431172" y="553616"/>
            <a:ext cx="7914087" cy="4008859"/>
          </a:xfrm>
        </p:spPr>
        <p:txBody>
          <a:bodyPr anchor="t">
            <a:normAutofit/>
          </a:bodyPr>
          <a:lstStyle/>
          <a:p>
            <a:r>
              <a:rPr lang="en-US"/>
              <a:t>Objectives and Key Components of Integration</a:t>
            </a:r>
          </a:p>
        </p:txBody>
      </p:sp>
      <p:sp>
        <p:nvSpPr>
          <p:cNvPr id="11" name="Text Placeholder 2">
            <a:extLst>
              <a:ext uri="{FF2B5EF4-FFF2-40B4-BE49-F238E27FC236}">
                <a16:creationId xmlns:a16="http://schemas.microsoft.com/office/drawing/2014/main" id="{E4794162-BC38-95A6-9587-ACC32C2CF205}"/>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DDD0DB70-DC99-6104-4D14-0E942ED8AEA3}"/>
              </a:ext>
            </a:extLst>
          </p:cNvPr>
          <p:cNvSpPr>
            <a:spLocks noGrp="1"/>
          </p:cNvSpPr>
          <p:nvPr>
            <p:ph type="dt" sz="half" idx="10"/>
          </p:nvPr>
        </p:nvSpPr>
        <p:spPr>
          <a:xfrm>
            <a:off x="431172" y="6490524"/>
            <a:ext cx="2841959" cy="336141"/>
          </a:xfrm>
        </p:spPr>
        <p:txBody>
          <a:bodyPr anchor="ctr">
            <a:normAutofit/>
          </a:bodyPr>
          <a:lstStyle/>
          <a:p>
            <a:pPr>
              <a:spcAft>
                <a:spcPts val="600"/>
              </a:spcAft>
            </a:pPr>
            <a:fld id="{EB9571DA-8341-AB43-AF29-BEE7036C7529}" type="datetime1">
              <a:rPr lang="en-US" smtClean="0"/>
              <a:t>11/20/25</a:t>
            </a:fld>
            <a:endParaRPr lang="en-US"/>
          </a:p>
        </p:txBody>
      </p:sp>
      <p:sp>
        <p:nvSpPr>
          <p:cNvPr id="5" name="Footer Placeholder 4">
            <a:extLst>
              <a:ext uri="{FF2B5EF4-FFF2-40B4-BE49-F238E27FC236}">
                <a16:creationId xmlns:a16="http://schemas.microsoft.com/office/drawing/2014/main" id="{68C8F1B2-2556-9A6D-462D-A2E1928145B5}"/>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eyko Security explainer</a:t>
            </a:r>
          </a:p>
        </p:txBody>
      </p:sp>
      <p:sp>
        <p:nvSpPr>
          <p:cNvPr id="6" name="Slide Number Placeholder 5">
            <a:extLst>
              <a:ext uri="{FF2B5EF4-FFF2-40B4-BE49-F238E27FC236}">
                <a16:creationId xmlns:a16="http://schemas.microsoft.com/office/drawing/2014/main" id="{1C43959E-51CD-03F6-F35B-4E79125E704B}"/>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3</a:t>
            </a:fld>
            <a:endParaRPr lang="en-US"/>
          </a:p>
        </p:txBody>
      </p:sp>
    </p:spTree>
    <p:extLst>
      <p:ext uri="{BB962C8B-B14F-4D97-AF65-F5344CB8AC3E}">
        <p14:creationId xmlns:p14="http://schemas.microsoft.com/office/powerpoint/2010/main" val="2959958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E10F-8753-CC78-0332-93441AA6BC19}"/>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b="0" kern="1200" cap="all" baseline="0">
                <a:latin typeface="+mj-lt"/>
                <a:ea typeface="+mj-ea"/>
                <a:cs typeface="+mj-cs"/>
              </a:rPr>
              <a:t>Objective of JDE and eyko security integration</a:t>
            </a:r>
          </a:p>
        </p:txBody>
      </p:sp>
      <p:pic>
        <p:nvPicPr>
          <p:cNvPr id="7" name="Content Placeholder 6" descr="Digital padlock art">
            <a:extLst>
              <a:ext uri="{FF2B5EF4-FFF2-40B4-BE49-F238E27FC236}">
                <a16:creationId xmlns:a16="http://schemas.microsoft.com/office/drawing/2014/main" id="{9CFEEFB7-F379-4B2F-BEDE-66B0875D0DAC}"/>
              </a:ext>
            </a:extLst>
          </p:cNvPr>
          <p:cNvPicPr>
            <a:picLocks noGrp="1" noChangeAspect="1"/>
          </p:cNvPicPr>
          <p:nvPr>
            <p:ph type="pic" sz="quarter" idx="15"/>
          </p:nvPr>
        </p:nvPicPr>
        <p:blipFill>
          <a:blip r:embed="rId3"/>
          <a:srcRect r="11166" b="1"/>
          <a:stretch>
            <a:fillRect/>
          </a:stretch>
        </p:blipFill>
        <p:spPr>
          <a:xfrm>
            <a:off x="20" y="10"/>
            <a:ext cx="7734280" cy="6399142"/>
          </a:xfrm>
          <a:prstGeom prst="rect">
            <a:avLst/>
          </a:prstGeom>
          <a:noFill/>
        </p:spPr>
      </p:pic>
      <p:sp>
        <p:nvSpPr>
          <p:cNvPr id="8" name="TextBox 7">
            <a:extLst>
              <a:ext uri="{FF2B5EF4-FFF2-40B4-BE49-F238E27FC236}">
                <a16:creationId xmlns:a16="http://schemas.microsoft.com/office/drawing/2014/main" id="{E2A3D2AF-A7C6-43AC-9C61-54FE8823DBC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JD Edwards Security Setup</a:t>
            </a:r>
          </a:p>
          <a:p>
            <a:pPr marL="0" lvl="1" indent="0">
              <a:spcBef>
                <a:spcPts val="1000"/>
              </a:spcBef>
              <a:spcAft>
                <a:spcPts val="600"/>
              </a:spcAft>
              <a:buFont typeface="Arial" panose="020B0604020202020204" pitchFamily="34" charset="0"/>
              <a:buNone/>
            </a:pPr>
            <a:r>
              <a:rPr lang="en-US" sz="1400"/>
              <a:t>JD Edwards security is carefully established to control access and protect sensitive enterprise data.</a:t>
            </a:r>
          </a:p>
          <a:p>
            <a:pPr marL="0" indent="0">
              <a:spcBef>
                <a:spcPts val="2500"/>
              </a:spcBef>
              <a:spcAft>
                <a:spcPts val="600"/>
              </a:spcAft>
              <a:buFont typeface="Arial" panose="020B0604020202020204" pitchFamily="34" charset="0"/>
              <a:buNone/>
            </a:pPr>
            <a:r>
              <a:rPr lang="en-US" sz="1400" b="1"/>
              <a:t>Eyko Security Integration</a:t>
            </a:r>
          </a:p>
          <a:p>
            <a:pPr marL="0" lvl="1" indent="0">
              <a:spcBef>
                <a:spcPts val="1000"/>
              </a:spcBef>
              <a:spcAft>
                <a:spcPts val="600"/>
              </a:spcAft>
              <a:buFont typeface="Arial" panose="020B0604020202020204" pitchFamily="34" charset="0"/>
              <a:buNone/>
            </a:pPr>
            <a:r>
              <a:rPr lang="en-US" sz="1400"/>
              <a:t>Eyko ingests JD Edwards security settings and applies them to JDE-sourced data effectively.</a:t>
            </a:r>
          </a:p>
        </p:txBody>
      </p:sp>
      <p:sp>
        <p:nvSpPr>
          <p:cNvPr id="4" name="Date Placeholder 3">
            <a:extLst>
              <a:ext uri="{FF2B5EF4-FFF2-40B4-BE49-F238E27FC236}">
                <a16:creationId xmlns:a16="http://schemas.microsoft.com/office/drawing/2014/main" id="{29570B62-B6CD-8E33-1C92-DC94F520C014}"/>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C3B680EB-CBF7-A540-B513-20E3203B46D1}" type="datetime1">
              <a:rPr lang="en-US" smtClean="0"/>
              <a:t>11/20/25</a:t>
            </a:fld>
            <a:endParaRPr lang="en-US"/>
          </a:p>
        </p:txBody>
      </p:sp>
      <p:sp>
        <p:nvSpPr>
          <p:cNvPr id="5" name="Footer Placeholder 4">
            <a:extLst>
              <a:ext uri="{FF2B5EF4-FFF2-40B4-BE49-F238E27FC236}">
                <a16:creationId xmlns:a16="http://schemas.microsoft.com/office/drawing/2014/main" id="{72291AA7-15DC-E8BD-A3EB-23139E4CB47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eyko Security explainer</a:t>
            </a:r>
          </a:p>
        </p:txBody>
      </p:sp>
      <p:sp>
        <p:nvSpPr>
          <p:cNvPr id="6" name="Slide Number Placeholder 5">
            <a:extLst>
              <a:ext uri="{FF2B5EF4-FFF2-40B4-BE49-F238E27FC236}">
                <a16:creationId xmlns:a16="http://schemas.microsoft.com/office/drawing/2014/main" id="{A2A29993-F3CB-E910-667C-1E3AE1BD3FCF}"/>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4</a:t>
            </a:fld>
            <a:endParaRPr lang="en-US"/>
          </a:p>
        </p:txBody>
      </p:sp>
    </p:spTree>
    <p:extLst>
      <p:ext uri="{BB962C8B-B14F-4D97-AF65-F5344CB8AC3E}">
        <p14:creationId xmlns:p14="http://schemas.microsoft.com/office/powerpoint/2010/main" val="3890877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1AB3-54D4-732B-6BFD-EA0EF90E8766}"/>
              </a:ext>
            </a:extLst>
          </p:cNvPr>
          <p:cNvSpPr>
            <a:spLocks noGrp="1"/>
          </p:cNvSpPr>
          <p:nvPr>
            <p:ph type="title"/>
          </p:nvPr>
        </p:nvSpPr>
        <p:spPr>
          <a:xfrm>
            <a:off x="8311896" y="1078992"/>
            <a:ext cx="3273552" cy="1947672"/>
          </a:xfrm>
        </p:spPr>
        <p:txBody>
          <a:bodyPr vert="horz" lIns="91440" tIns="45720" rIns="91440" bIns="45720" rtlCol="0" anchor="b">
            <a:normAutofit/>
          </a:bodyPr>
          <a:lstStyle/>
          <a:p>
            <a:r>
              <a:rPr lang="en-US" sz="2700" b="0" kern="1200" cap="all" baseline="0">
                <a:latin typeface="+mj-lt"/>
                <a:ea typeface="+mj-ea"/>
                <a:cs typeface="+mj-cs"/>
              </a:rPr>
              <a:t>Key components involved in the integration</a:t>
            </a:r>
          </a:p>
        </p:txBody>
      </p:sp>
      <p:pic>
        <p:nvPicPr>
          <p:cNvPr id="7" name="Content Placeholder 6" descr="Customer satisfaction survey feedback">
            <a:extLst>
              <a:ext uri="{FF2B5EF4-FFF2-40B4-BE49-F238E27FC236}">
                <a16:creationId xmlns:a16="http://schemas.microsoft.com/office/drawing/2014/main" id="{EA0038B3-3339-4562-A9F6-16766BB22535}"/>
              </a:ext>
            </a:extLst>
          </p:cNvPr>
          <p:cNvPicPr>
            <a:picLocks noGrp="1" noChangeAspect="1"/>
          </p:cNvPicPr>
          <p:nvPr>
            <p:ph type="pic" sz="quarter" idx="15"/>
          </p:nvPr>
        </p:nvPicPr>
        <p:blipFill>
          <a:blip r:embed="rId3"/>
          <a:srcRect r="19324" b="1"/>
          <a:stretch>
            <a:fillRect/>
          </a:stretch>
        </p:blipFill>
        <p:spPr>
          <a:xfrm>
            <a:off x="20" y="10"/>
            <a:ext cx="7734280" cy="6399142"/>
          </a:xfrm>
          <a:prstGeom prst="rect">
            <a:avLst/>
          </a:prstGeom>
          <a:noFill/>
        </p:spPr>
      </p:pic>
      <p:sp>
        <p:nvSpPr>
          <p:cNvPr id="8" name="TextBox 7">
            <a:extLst>
              <a:ext uri="{FF2B5EF4-FFF2-40B4-BE49-F238E27FC236}">
                <a16:creationId xmlns:a16="http://schemas.microsoft.com/office/drawing/2014/main" id="{6A9334CD-3380-4F93-A62B-AB0134ED33F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11896" y="3099816"/>
            <a:ext cx="3273552" cy="2953512"/>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US" sz="1000" b="1"/>
              <a:t>JDE Security Tables</a:t>
            </a:r>
          </a:p>
          <a:p>
            <a:pPr marL="0" lvl="1" indent="0">
              <a:lnSpc>
                <a:spcPct val="90000"/>
              </a:lnSpc>
              <a:spcBef>
                <a:spcPts val="1000"/>
              </a:spcBef>
              <a:spcAft>
                <a:spcPts val="600"/>
              </a:spcAft>
              <a:buFont typeface="Arial" panose="020B0604020202020204" pitchFamily="34" charset="0"/>
              <a:buNone/>
            </a:pPr>
            <a:r>
              <a:rPr lang="en-US" sz="1000"/>
              <a:t>JDE security tables manage access controls and permissions for secure data handling within the system.</a:t>
            </a:r>
          </a:p>
          <a:p>
            <a:pPr marL="0" indent="0">
              <a:lnSpc>
                <a:spcPct val="90000"/>
              </a:lnSpc>
              <a:spcBef>
                <a:spcPts val="2500"/>
              </a:spcBef>
              <a:spcAft>
                <a:spcPts val="600"/>
              </a:spcAft>
              <a:buFont typeface="Arial" panose="020B0604020202020204" pitchFamily="34" charset="0"/>
              <a:buNone/>
            </a:pPr>
            <a:r>
              <a:rPr lang="en-US" sz="1000" b="1"/>
              <a:t>Eyko Ingestion and Normalization</a:t>
            </a:r>
          </a:p>
          <a:p>
            <a:pPr marL="0" lvl="1" indent="0">
              <a:lnSpc>
                <a:spcPct val="90000"/>
              </a:lnSpc>
              <a:spcBef>
                <a:spcPts val="1000"/>
              </a:spcBef>
              <a:spcAft>
                <a:spcPts val="600"/>
              </a:spcAft>
              <a:buFont typeface="Arial" panose="020B0604020202020204" pitchFamily="34" charset="0"/>
              <a:buNone/>
            </a:pPr>
            <a:r>
              <a:rPr lang="en-US" sz="1000"/>
              <a:t>Eyko handles data ingestion and normalization to ensure consistent and accurate data for processing.</a:t>
            </a:r>
          </a:p>
          <a:p>
            <a:pPr marL="0" indent="0">
              <a:lnSpc>
                <a:spcPct val="90000"/>
              </a:lnSpc>
              <a:spcBef>
                <a:spcPts val="2500"/>
              </a:spcBef>
              <a:spcAft>
                <a:spcPts val="600"/>
              </a:spcAft>
              <a:buFont typeface="Arial" panose="020B0604020202020204" pitchFamily="34" charset="0"/>
              <a:buNone/>
            </a:pPr>
            <a:r>
              <a:rPr lang="en-US" sz="1000" b="1"/>
              <a:t>Runtime Evaluation via Smart Security</a:t>
            </a:r>
          </a:p>
          <a:p>
            <a:pPr marL="0" lvl="1" indent="0">
              <a:lnSpc>
                <a:spcPct val="90000"/>
              </a:lnSpc>
              <a:spcBef>
                <a:spcPts val="1000"/>
              </a:spcBef>
              <a:spcAft>
                <a:spcPts val="600"/>
              </a:spcAft>
              <a:buFont typeface="Arial" panose="020B0604020202020204" pitchFamily="34" charset="0"/>
              <a:buNone/>
            </a:pPr>
            <a:r>
              <a:rPr lang="en-US" sz="1000"/>
              <a:t>Smart Security performs runtime security evaluation to enforce policies dynamically during execution.</a:t>
            </a:r>
          </a:p>
        </p:txBody>
      </p:sp>
      <p:sp>
        <p:nvSpPr>
          <p:cNvPr id="4" name="Date Placeholder 3">
            <a:extLst>
              <a:ext uri="{FF2B5EF4-FFF2-40B4-BE49-F238E27FC236}">
                <a16:creationId xmlns:a16="http://schemas.microsoft.com/office/drawing/2014/main" id="{F74DFB2D-37AA-7884-72FB-815A6B8011D7}"/>
              </a:ext>
            </a:extLst>
          </p:cNvPr>
          <p:cNvSpPr>
            <a:spLocks noGrp="1"/>
          </p:cNvSpPr>
          <p:nvPr>
            <p:ph type="dt" sz="half" idx="10"/>
          </p:nvPr>
        </p:nvSpPr>
        <p:spPr>
          <a:xfrm>
            <a:off x="431172" y="6490524"/>
            <a:ext cx="2841959" cy="336141"/>
          </a:xfrm>
        </p:spPr>
        <p:txBody>
          <a:bodyPr vert="horz" lIns="91440" tIns="45720" rIns="91440" bIns="45720" rtlCol="0" anchor="ctr">
            <a:normAutofit/>
          </a:bodyPr>
          <a:lstStyle/>
          <a:p>
            <a:pPr>
              <a:spcAft>
                <a:spcPts val="600"/>
              </a:spcAft>
            </a:pPr>
            <a:fld id="{1DAB98FE-7B88-5B40-9752-EDBB97A7E109}" type="datetime1">
              <a:rPr lang="en-US" smtClean="0"/>
              <a:t>11/20/25</a:t>
            </a:fld>
            <a:endParaRPr lang="en-US"/>
          </a:p>
        </p:txBody>
      </p:sp>
      <p:sp>
        <p:nvSpPr>
          <p:cNvPr id="5" name="Footer Placeholder 4">
            <a:extLst>
              <a:ext uri="{FF2B5EF4-FFF2-40B4-BE49-F238E27FC236}">
                <a16:creationId xmlns:a16="http://schemas.microsoft.com/office/drawing/2014/main" id="{F1C203D8-13B4-2DE5-A4F9-FA5DB22C8864}"/>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eyko Security explainer</a:t>
            </a:r>
          </a:p>
        </p:txBody>
      </p:sp>
      <p:sp>
        <p:nvSpPr>
          <p:cNvPr id="6" name="Slide Number Placeholder 5">
            <a:extLst>
              <a:ext uri="{FF2B5EF4-FFF2-40B4-BE49-F238E27FC236}">
                <a16:creationId xmlns:a16="http://schemas.microsoft.com/office/drawing/2014/main" id="{2EA7A545-D65F-DDCD-2A77-5F4760EC4C0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5</a:t>
            </a:fld>
            <a:endParaRPr lang="en-US"/>
          </a:p>
        </p:txBody>
      </p:sp>
    </p:spTree>
    <p:extLst>
      <p:ext uri="{BB962C8B-B14F-4D97-AF65-F5344CB8AC3E}">
        <p14:creationId xmlns:p14="http://schemas.microsoft.com/office/powerpoint/2010/main" val="2498211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36000-E1AE-CE08-B64C-70873B3E8782}"/>
              </a:ext>
            </a:extLst>
          </p:cNvPr>
          <p:cNvSpPr>
            <a:spLocks noGrp="1"/>
          </p:cNvSpPr>
          <p:nvPr>
            <p:ph type="title"/>
          </p:nvPr>
        </p:nvSpPr>
        <p:spPr>
          <a:xfrm>
            <a:off x="431172" y="553616"/>
            <a:ext cx="7914087" cy="4008859"/>
          </a:xfrm>
        </p:spPr>
        <p:txBody>
          <a:bodyPr anchor="t">
            <a:normAutofit/>
          </a:bodyPr>
          <a:lstStyle/>
          <a:p>
            <a:r>
              <a:rPr lang="en-US"/>
              <a:t>Core JDE Security Tables</a:t>
            </a:r>
          </a:p>
        </p:txBody>
      </p:sp>
      <p:sp>
        <p:nvSpPr>
          <p:cNvPr id="11" name="Text Placeholder 2">
            <a:extLst>
              <a:ext uri="{FF2B5EF4-FFF2-40B4-BE49-F238E27FC236}">
                <a16:creationId xmlns:a16="http://schemas.microsoft.com/office/drawing/2014/main" id="{A3451F01-1160-5108-D5DE-C2C8A359F147}"/>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CD39A2D2-2232-7B0A-A155-97BDD6200627}"/>
              </a:ext>
            </a:extLst>
          </p:cNvPr>
          <p:cNvSpPr>
            <a:spLocks noGrp="1"/>
          </p:cNvSpPr>
          <p:nvPr>
            <p:ph type="dt" sz="half" idx="10"/>
          </p:nvPr>
        </p:nvSpPr>
        <p:spPr>
          <a:xfrm>
            <a:off x="431172" y="6490524"/>
            <a:ext cx="2841959" cy="336141"/>
          </a:xfrm>
        </p:spPr>
        <p:txBody>
          <a:bodyPr anchor="ctr">
            <a:normAutofit/>
          </a:bodyPr>
          <a:lstStyle/>
          <a:p>
            <a:pPr>
              <a:spcAft>
                <a:spcPts val="600"/>
              </a:spcAft>
            </a:pPr>
            <a:fld id="{86C2C918-7B40-0F4D-97D5-F163441033E7}" type="datetime1">
              <a:rPr lang="en-US" smtClean="0"/>
              <a:t>11/20/25</a:t>
            </a:fld>
            <a:endParaRPr lang="en-US"/>
          </a:p>
        </p:txBody>
      </p:sp>
      <p:sp>
        <p:nvSpPr>
          <p:cNvPr id="5" name="Footer Placeholder 4">
            <a:extLst>
              <a:ext uri="{FF2B5EF4-FFF2-40B4-BE49-F238E27FC236}">
                <a16:creationId xmlns:a16="http://schemas.microsoft.com/office/drawing/2014/main" id="{5D69B878-DA90-3C51-D2E0-CB515EE393A6}"/>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eyko Security explainer</a:t>
            </a:r>
          </a:p>
        </p:txBody>
      </p:sp>
      <p:sp>
        <p:nvSpPr>
          <p:cNvPr id="6" name="Slide Number Placeholder 5">
            <a:extLst>
              <a:ext uri="{FF2B5EF4-FFF2-40B4-BE49-F238E27FC236}">
                <a16:creationId xmlns:a16="http://schemas.microsoft.com/office/drawing/2014/main" id="{1F5AC4DB-1468-90C3-FD2E-40256AFD9703}"/>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6</a:t>
            </a:fld>
            <a:endParaRPr lang="en-US"/>
          </a:p>
        </p:txBody>
      </p:sp>
    </p:spTree>
    <p:extLst>
      <p:ext uri="{BB962C8B-B14F-4D97-AF65-F5344CB8AC3E}">
        <p14:creationId xmlns:p14="http://schemas.microsoft.com/office/powerpoint/2010/main" val="2433623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8D944-3F0A-3B6E-FFC6-927186A6BDE4}"/>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sz="3000" b="0" kern="1200" cap="all" baseline="0">
                <a:latin typeface="+mj-lt"/>
                <a:ea typeface="+mj-ea"/>
                <a:cs typeface="+mj-cs"/>
              </a:rPr>
              <a:t>Overview of main JDE security tables and their functions</a:t>
            </a:r>
          </a:p>
        </p:txBody>
      </p:sp>
      <p:pic>
        <p:nvPicPr>
          <p:cNvPr id="7" name="Content Placeholder 6" descr="Room with Rows of Server Hardware in the Data Center">
            <a:extLst>
              <a:ext uri="{FF2B5EF4-FFF2-40B4-BE49-F238E27FC236}">
                <a16:creationId xmlns:a16="http://schemas.microsoft.com/office/drawing/2014/main" id="{1F2D6F09-79C9-45AE-8BC1-88AC0A5B492B}"/>
              </a:ext>
            </a:extLst>
          </p:cNvPr>
          <p:cNvPicPr>
            <a:picLocks noGrp="1" noChangeAspect="1"/>
          </p:cNvPicPr>
          <p:nvPr>
            <p:ph type="pic" sz="quarter" idx="15"/>
          </p:nvPr>
        </p:nvPicPr>
        <p:blipFill>
          <a:blip r:embed="rId3"/>
          <a:srcRect l="11024" r="22686" b="-2"/>
          <a:stretch>
            <a:fillRect/>
          </a:stretch>
        </p:blipFill>
        <p:spPr>
          <a:xfrm>
            <a:off x="20" y="2293496"/>
            <a:ext cx="5285212" cy="4564504"/>
          </a:xfrm>
          <a:prstGeom prst="rect">
            <a:avLst/>
          </a:prstGeom>
          <a:noFill/>
        </p:spPr>
      </p:pic>
      <p:sp>
        <p:nvSpPr>
          <p:cNvPr id="8" name="TextBox 7">
            <a:extLst>
              <a:ext uri="{FF2B5EF4-FFF2-40B4-BE49-F238E27FC236}">
                <a16:creationId xmlns:a16="http://schemas.microsoft.com/office/drawing/2014/main" id="{F1BCFCBB-2B95-4003-B207-FE7D80383E6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Library Lists Table</a:t>
            </a:r>
          </a:p>
          <a:p>
            <a:pPr marL="0" lvl="1" indent="0">
              <a:spcBef>
                <a:spcPts val="1000"/>
              </a:spcBef>
              <a:spcAft>
                <a:spcPts val="600"/>
              </a:spcAft>
              <a:buFont typeface="Arial" panose="020B0604020202020204" pitchFamily="34" charset="0"/>
              <a:buNone/>
            </a:pPr>
            <a:r>
              <a:rPr lang="en-US" sz="1400"/>
              <a:t>F0092 defines all users and roles, establishing the foundation for user and role identity in the system.</a:t>
            </a:r>
          </a:p>
          <a:p>
            <a:pPr marL="0" indent="0">
              <a:spcBef>
                <a:spcPts val="2500"/>
              </a:spcBef>
              <a:spcAft>
                <a:spcPts val="600"/>
              </a:spcAft>
              <a:buFont typeface="Arial" panose="020B0604020202020204" pitchFamily="34" charset="0"/>
              <a:buNone/>
            </a:pPr>
            <a:r>
              <a:rPr lang="en-US" sz="1400" b="1"/>
              <a:t>Anonymous User Access</a:t>
            </a:r>
          </a:p>
          <a:p>
            <a:pPr marL="0" lvl="1" indent="0">
              <a:spcBef>
                <a:spcPts val="1000"/>
              </a:spcBef>
              <a:spcAft>
                <a:spcPts val="600"/>
              </a:spcAft>
              <a:buFont typeface="Arial" panose="020B0604020202020204" pitchFamily="34" charset="0"/>
              <a:buNone/>
            </a:pPr>
            <a:r>
              <a:rPr lang="en-US" sz="1400"/>
              <a:t>F00926 contains role descriptions and sequence values to manage anonymous user permissions.</a:t>
            </a:r>
          </a:p>
          <a:p>
            <a:pPr marL="0" indent="0">
              <a:spcBef>
                <a:spcPts val="2500"/>
              </a:spcBef>
              <a:spcAft>
                <a:spcPts val="600"/>
              </a:spcAft>
              <a:buFont typeface="Arial" panose="020B0604020202020204" pitchFamily="34" charset="0"/>
              <a:buNone/>
            </a:pPr>
            <a:r>
              <a:rPr lang="en-US" sz="1400" b="1"/>
              <a:t>Role Relationships</a:t>
            </a:r>
          </a:p>
          <a:p>
            <a:pPr marL="0" lvl="1" indent="0">
              <a:spcBef>
                <a:spcPts val="1000"/>
              </a:spcBef>
              <a:spcAft>
                <a:spcPts val="600"/>
              </a:spcAft>
              <a:buFont typeface="Arial" panose="020B0604020202020204" pitchFamily="34" charset="0"/>
              <a:buNone/>
            </a:pPr>
            <a:r>
              <a:rPr lang="en-US" sz="1400"/>
              <a:t>F95921 defines user-to-role assignments, mapping users to their respective roles.</a:t>
            </a:r>
          </a:p>
          <a:p>
            <a:pPr marL="0" indent="0">
              <a:spcBef>
                <a:spcPts val="2500"/>
              </a:spcBef>
              <a:spcAft>
                <a:spcPts val="600"/>
              </a:spcAft>
              <a:buFont typeface="Arial" panose="020B0604020202020204" pitchFamily="34" charset="0"/>
              <a:buNone/>
            </a:pPr>
            <a:r>
              <a:rPr lang="en-US" sz="1400" b="1"/>
              <a:t>Security Workbench</a:t>
            </a:r>
          </a:p>
          <a:p>
            <a:pPr marL="0" lvl="1" indent="0">
              <a:spcBef>
                <a:spcPts val="1000"/>
              </a:spcBef>
              <a:spcAft>
                <a:spcPts val="600"/>
              </a:spcAft>
              <a:buFont typeface="Arial" panose="020B0604020202020204" pitchFamily="34" charset="0"/>
              <a:buNone/>
            </a:pPr>
            <a:r>
              <a:rPr lang="en-US" sz="1400"/>
              <a:t>F00950 stores application and row-level security rules controlling access permissions.</a:t>
            </a:r>
          </a:p>
        </p:txBody>
      </p:sp>
      <p:sp>
        <p:nvSpPr>
          <p:cNvPr id="4" name="Date Placeholder 3">
            <a:extLst>
              <a:ext uri="{FF2B5EF4-FFF2-40B4-BE49-F238E27FC236}">
                <a16:creationId xmlns:a16="http://schemas.microsoft.com/office/drawing/2014/main" id="{F09A6F4D-3D06-64D6-3178-552988CAE831}"/>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1D219C3D-4968-734B-8854-F5906679E4D6}" type="datetime1">
              <a:rPr lang="en-US" smtClean="0"/>
              <a:t>11/20/25</a:t>
            </a:fld>
            <a:endParaRPr lang="en-US"/>
          </a:p>
        </p:txBody>
      </p:sp>
      <p:sp>
        <p:nvSpPr>
          <p:cNvPr id="5" name="Footer Placeholder 4">
            <a:extLst>
              <a:ext uri="{FF2B5EF4-FFF2-40B4-BE49-F238E27FC236}">
                <a16:creationId xmlns:a16="http://schemas.microsoft.com/office/drawing/2014/main" id="{C80E17D5-0FD6-A8E2-C0C9-FFA18ABE7D8C}"/>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eyko Security explainer</a:t>
            </a:r>
          </a:p>
        </p:txBody>
      </p:sp>
      <p:sp>
        <p:nvSpPr>
          <p:cNvPr id="6" name="Slide Number Placeholder 5">
            <a:extLst>
              <a:ext uri="{FF2B5EF4-FFF2-40B4-BE49-F238E27FC236}">
                <a16:creationId xmlns:a16="http://schemas.microsoft.com/office/drawing/2014/main" id="{52C7AED0-1E49-BF4E-B3A5-6E1F7A71C939}"/>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7</a:t>
            </a:fld>
            <a:endParaRPr lang="en-US"/>
          </a:p>
        </p:txBody>
      </p:sp>
    </p:spTree>
    <p:extLst>
      <p:ext uri="{BB962C8B-B14F-4D97-AF65-F5344CB8AC3E}">
        <p14:creationId xmlns:p14="http://schemas.microsoft.com/office/powerpoint/2010/main" val="1349648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A9F3-564B-BDB5-71D5-236315291FDF}"/>
              </a:ext>
            </a:extLst>
          </p:cNvPr>
          <p:cNvSpPr>
            <a:spLocks noGrp="1"/>
          </p:cNvSpPr>
          <p:nvPr>
            <p:ph type="title"/>
          </p:nvPr>
        </p:nvSpPr>
        <p:spPr>
          <a:xfrm>
            <a:off x="431172" y="553616"/>
            <a:ext cx="7914087" cy="4008859"/>
          </a:xfrm>
        </p:spPr>
        <p:txBody>
          <a:bodyPr anchor="t">
            <a:normAutofit/>
          </a:bodyPr>
          <a:lstStyle/>
          <a:p>
            <a:r>
              <a:rPr lang="en-US"/>
              <a:t>Establishing Security in JD Edwards</a:t>
            </a:r>
          </a:p>
        </p:txBody>
      </p:sp>
      <p:sp>
        <p:nvSpPr>
          <p:cNvPr id="11" name="Text Placeholder 2">
            <a:extLst>
              <a:ext uri="{FF2B5EF4-FFF2-40B4-BE49-F238E27FC236}">
                <a16:creationId xmlns:a16="http://schemas.microsoft.com/office/drawing/2014/main" id="{D863970E-7C2A-C11E-C1F5-CDF2373D1159}"/>
              </a:ext>
            </a:extLst>
          </p:cNvPr>
          <p:cNvSpPr>
            <a:spLocks noGrp="1"/>
          </p:cNvSpPr>
          <p:nvPr>
            <p:ph type="body" idx="1"/>
          </p:nvPr>
        </p:nvSpPr>
        <p:spPr>
          <a:xfrm>
            <a:off x="431172" y="5088156"/>
            <a:ext cx="7914087" cy="1166648"/>
          </a:xfrm>
        </p:spPr>
        <p:txBody>
          <a:bodyPr/>
          <a:lstStyle/>
          <a:p>
            <a:endParaRPr lang="en-US"/>
          </a:p>
        </p:txBody>
      </p:sp>
      <p:sp>
        <p:nvSpPr>
          <p:cNvPr id="4" name="Date Placeholder 3">
            <a:extLst>
              <a:ext uri="{FF2B5EF4-FFF2-40B4-BE49-F238E27FC236}">
                <a16:creationId xmlns:a16="http://schemas.microsoft.com/office/drawing/2014/main" id="{6B54127D-262E-A4C3-0135-6D4C1E28C468}"/>
              </a:ext>
            </a:extLst>
          </p:cNvPr>
          <p:cNvSpPr>
            <a:spLocks noGrp="1"/>
          </p:cNvSpPr>
          <p:nvPr>
            <p:ph type="dt" sz="half" idx="10"/>
          </p:nvPr>
        </p:nvSpPr>
        <p:spPr>
          <a:xfrm>
            <a:off x="431172" y="6490524"/>
            <a:ext cx="2841959" cy="336141"/>
          </a:xfrm>
        </p:spPr>
        <p:txBody>
          <a:bodyPr anchor="ctr">
            <a:normAutofit/>
          </a:bodyPr>
          <a:lstStyle/>
          <a:p>
            <a:pPr>
              <a:spcAft>
                <a:spcPts val="600"/>
              </a:spcAft>
            </a:pPr>
            <a:fld id="{6FE1E6AC-6806-6F48-9868-7538F8D9099F}" type="datetime1">
              <a:rPr lang="en-US" smtClean="0"/>
              <a:t>11/20/25</a:t>
            </a:fld>
            <a:endParaRPr lang="en-US"/>
          </a:p>
        </p:txBody>
      </p:sp>
      <p:sp>
        <p:nvSpPr>
          <p:cNvPr id="5" name="Footer Placeholder 4">
            <a:extLst>
              <a:ext uri="{FF2B5EF4-FFF2-40B4-BE49-F238E27FC236}">
                <a16:creationId xmlns:a16="http://schemas.microsoft.com/office/drawing/2014/main" id="{A5F5E57B-8FBB-B2B1-634F-559824A10066}"/>
              </a:ext>
            </a:extLst>
          </p:cNvPr>
          <p:cNvSpPr>
            <a:spLocks noGrp="1"/>
          </p:cNvSpPr>
          <p:nvPr>
            <p:ph type="ftr" sz="quarter" idx="11"/>
          </p:nvPr>
        </p:nvSpPr>
        <p:spPr>
          <a:xfrm>
            <a:off x="8893370" y="6490524"/>
            <a:ext cx="2662834" cy="336141"/>
          </a:xfrm>
        </p:spPr>
        <p:txBody>
          <a:bodyPr anchor="ctr">
            <a:normAutofit/>
          </a:bodyPr>
          <a:lstStyle/>
          <a:p>
            <a:pPr>
              <a:spcAft>
                <a:spcPts val="600"/>
              </a:spcAft>
            </a:pPr>
            <a:r>
              <a:rPr lang="en-US"/>
              <a:t>eyko Security explainer</a:t>
            </a:r>
          </a:p>
        </p:txBody>
      </p:sp>
      <p:sp>
        <p:nvSpPr>
          <p:cNvPr id="6" name="Slide Number Placeholder 5">
            <a:extLst>
              <a:ext uri="{FF2B5EF4-FFF2-40B4-BE49-F238E27FC236}">
                <a16:creationId xmlns:a16="http://schemas.microsoft.com/office/drawing/2014/main" id="{351477BE-3DEE-DAEF-344F-4D2E2034D508}"/>
              </a:ext>
            </a:extLst>
          </p:cNvPr>
          <p:cNvSpPr>
            <a:spLocks noGrp="1"/>
          </p:cNvSpPr>
          <p:nvPr>
            <p:ph type="sldNum" sz="quarter" idx="12"/>
          </p:nvPr>
        </p:nvSpPr>
        <p:spPr>
          <a:xfrm>
            <a:off x="11648431" y="6490524"/>
            <a:ext cx="457200" cy="336141"/>
          </a:xfrm>
        </p:spPr>
        <p:txBody>
          <a:bodyPr anchor="ctr">
            <a:normAutofit/>
          </a:bodyPr>
          <a:lstStyle/>
          <a:p>
            <a:pPr>
              <a:spcAft>
                <a:spcPts val="600"/>
              </a:spcAft>
            </a:pPr>
            <a:fld id="{84C450F2-3BB4-4AE4-8A35-A9D7AEA4C850}" type="slidenum">
              <a:rPr lang="en-US" smtClean="0"/>
              <a:pPr>
                <a:spcAft>
                  <a:spcPts val="600"/>
                </a:spcAft>
              </a:pPr>
              <a:t>8</a:t>
            </a:fld>
            <a:endParaRPr lang="en-US"/>
          </a:p>
        </p:txBody>
      </p:sp>
    </p:spTree>
    <p:extLst>
      <p:ext uri="{BB962C8B-B14F-4D97-AF65-F5344CB8AC3E}">
        <p14:creationId xmlns:p14="http://schemas.microsoft.com/office/powerpoint/2010/main" val="3373147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11686-B385-DB96-134F-6ED3774478C0}"/>
              </a:ext>
            </a:extLst>
          </p:cNvPr>
          <p:cNvSpPr>
            <a:spLocks noGrp="1"/>
          </p:cNvSpPr>
          <p:nvPr>
            <p:ph type="title"/>
          </p:nvPr>
        </p:nvSpPr>
        <p:spPr>
          <a:xfrm>
            <a:off x="429768" y="548639"/>
            <a:ext cx="4855464" cy="1453896"/>
          </a:xfrm>
        </p:spPr>
        <p:txBody>
          <a:bodyPr vert="horz" lIns="91440" tIns="45720" rIns="91440" bIns="45720" rtlCol="0" anchor="t">
            <a:normAutofit/>
          </a:bodyPr>
          <a:lstStyle/>
          <a:p>
            <a:r>
              <a:rPr lang="en-US" sz="2700" b="0" kern="1200" cap="all" baseline="0">
                <a:latin typeface="+mj-lt"/>
                <a:ea typeface="+mj-ea"/>
                <a:cs typeface="+mj-cs"/>
              </a:rPr>
              <a:t>Steps to establish security: roles, users, and assignments</a:t>
            </a:r>
          </a:p>
        </p:txBody>
      </p:sp>
      <p:pic>
        <p:nvPicPr>
          <p:cNvPr id="7" name="Content Placeholder 6" descr="Female drawing flow chart">
            <a:extLst>
              <a:ext uri="{FF2B5EF4-FFF2-40B4-BE49-F238E27FC236}">
                <a16:creationId xmlns:a16="http://schemas.microsoft.com/office/drawing/2014/main" id="{60A69004-0E5A-4683-B9DE-32E09AD93CB3}"/>
              </a:ext>
            </a:extLst>
          </p:cNvPr>
          <p:cNvPicPr>
            <a:picLocks noGrp="1" noChangeAspect="1"/>
          </p:cNvPicPr>
          <p:nvPr>
            <p:ph type="pic" sz="quarter" idx="15"/>
          </p:nvPr>
        </p:nvPicPr>
        <p:blipFill>
          <a:blip r:embed="rId3"/>
          <a:srcRect l="10427" r="13732" b="1"/>
          <a:stretch>
            <a:fillRect/>
          </a:stretch>
        </p:blipFill>
        <p:spPr>
          <a:xfrm>
            <a:off x="20" y="2293496"/>
            <a:ext cx="5285212" cy="4564504"/>
          </a:xfrm>
          <a:prstGeom prst="rect">
            <a:avLst/>
          </a:prstGeom>
          <a:noFill/>
        </p:spPr>
      </p:pic>
      <p:sp>
        <p:nvSpPr>
          <p:cNvPr id="8" name="TextBox 7">
            <a:extLst>
              <a:ext uri="{FF2B5EF4-FFF2-40B4-BE49-F238E27FC236}">
                <a16:creationId xmlns:a16="http://schemas.microsoft.com/office/drawing/2014/main" id="{87FB89A9-4968-4C12-B26C-5F404FC3F1E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Create Roles and Rules</a:t>
            </a:r>
          </a:p>
          <a:p>
            <a:pPr marL="0" lvl="1" indent="0">
              <a:spcBef>
                <a:spcPts val="1000"/>
              </a:spcBef>
              <a:spcAft>
                <a:spcPts val="600"/>
              </a:spcAft>
              <a:buFont typeface="Arial" panose="020B0604020202020204" pitchFamily="34" charset="0"/>
              <a:buNone/>
            </a:pPr>
            <a:r>
              <a:rPr lang="en-US" sz="1400"/>
              <a:t>Establish application rules and row-level security to control access effectively.</a:t>
            </a:r>
          </a:p>
          <a:p>
            <a:pPr marL="0" indent="0">
              <a:spcBef>
                <a:spcPts val="2500"/>
              </a:spcBef>
              <a:spcAft>
                <a:spcPts val="600"/>
              </a:spcAft>
              <a:buFont typeface="Arial" panose="020B0604020202020204" pitchFamily="34" charset="0"/>
              <a:buNone/>
            </a:pPr>
            <a:r>
              <a:rPr lang="en-US" sz="1400" b="1"/>
              <a:t>Define Users and Base Roles</a:t>
            </a:r>
          </a:p>
          <a:p>
            <a:pPr marL="0" lvl="1" indent="0">
              <a:spcBef>
                <a:spcPts val="1000"/>
              </a:spcBef>
              <a:spcAft>
                <a:spcPts val="600"/>
              </a:spcAft>
              <a:buFont typeface="Arial" panose="020B0604020202020204" pitchFamily="34" charset="0"/>
              <a:buNone/>
            </a:pPr>
            <a:r>
              <a:rPr lang="en-US" sz="1400"/>
              <a:t>Add user profiles and assign base roles to organize permissions systematically.</a:t>
            </a:r>
          </a:p>
          <a:p>
            <a:pPr marL="0" indent="0">
              <a:spcBef>
                <a:spcPts val="2500"/>
              </a:spcBef>
              <a:spcAft>
                <a:spcPts val="600"/>
              </a:spcAft>
              <a:buFont typeface="Arial" panose="020B0604020202020204" pitchFamily="34" charset="0"/>
              <a:buNone/>
            </a:pPr>
            <a:r>
              <a:rPr lang="en-US" sz="1400" b="1"/>
              <a:t>Generate Role Descriptions</a:t>
            </a:r>
          </a:p>
          <a:p>
            <a:pPr marL="0" lvl="1" indent="0">
              <a:spcBef>
                <a:spcPts val="1000"/>
              </a:spcBef>
              <a:spcAft>
                <a:spcPts val="600"/>
              </a:spcAft>
              <a:buFont typeface="Arial" panose="020B0604020202020204" pitchFamily="34" charset="0"/>
              <a:buNone/>
            </a:pPr>
            <a:r>
              <a:rPr lang="en-US" sz="1400"/>
              <a:t>Automatically populate role descriptions to clarify responsibilities and permissions.</a:t>
            </a:r>
          </a:p>
          <a:p>
            <a:pPr marL="0" indent="0">
              <a:spcBef>
                <a:spcPts val="2500"/>
              </a:spcBef>
              <a:spcAft>
                <a:spcPts val="600"/>
              </a:spcAft>
              <a:buFont typeface="Arial" panose="020B0604020202020204" pitchFamily="34" charset="0"/>
              <a:buNone/>
            </a:pPr>
            <a:r>
              <a:rPr lang="en-US" sz="1400" b="1"/>
              <a:t>Assign Roles to Users</a:t>
            </a:r>
          </a:p>
          <a:p>
            <a:pPr marL="0" lvl="1" indent="0">
              <a:spcBef>
                <a:spcPts val="1000"/>
              </a:spcBef>
              <a:spcAft>
                <a:spcPts val="600"/>
              </a:spcAft>
              <a:buFont typeface="Arial" panose="020B0604020202020204" pitchFamily="34" charset="0"/>
              <a:buNone/>
            </a:pPr>
            <a:r>
              <a:rPr lang="en-US" sz="1400"/>
              <a:t>Map users to roles with effective dates to maintain accurate role management.</a:t>
            </a:r>
          </a:p>
        </p:txBody>
      </p:sp>
      <p:sp>
        <p:nvSpPr>
          <p:cNvPr id="4" name="Date Placeholder 3">
            <a:extLst>
              <a:ext uri="{FF2B5EF4-FFF2-40B4-BE49-F238E27FC236}">
                <a16:creationId xmlns:a16="http://schemas.microsoft.com/office/drawing/2014/main" id="{0AA8C482-B5FF-FD30-05A9-F1EF6603D21F}"/>
              </a:ext>
            </a:extLst>
          </p:cNvPr>
          <p:cNvSpPr>
            <a:spLocks noGrp="1"/>
          </p:cNvSpPr>
          <p:nvPr>
            <p:ph type="dt" sz="half" idx="10"/>
          </p:nvPr>
        </p:nvSpPr>
        <p:spPr>
          <a:xfrm>
            <a:off x="6096000" y="6492240"/>
            <a:ext cx="2651760" cy="338328"/>
          </a:xfrm>
        </p:spPr>
        <p:txBody>
          <a:bodyPr vert="horz" lIns="91440" tIns="45720" rIns="91440" bIns="45720" rtlCol="0" anchor="ctr">
            <a:normAutofit/>
          </a:bodyPr>
          <a:lstStyle/>
          <a:p>
            <a:pPr>
              <a:spcAft>
                <a:spcPts val="600"/>
              </a:spcAft>
            </a:pPr>
            <a:fld id="{2F5C97B8-8710-7B43-AEF4-37BEDF8F55DB}" type="datetime1">
              <a:rPr lang="en-US" smtClean="0"/>
              <a:t>11/20/25</a:t>
            </a:fld>
            <a:endParaRPr lang="en-US"/>
          </a:p>
        </p:txBody>
      </p:sp>
      <p:sp>
        <p:nvSpPr>
          <p:cNvPr id="5" name="Footer Placeholder 4">
            <a:extLst>
              <a:ext uri="{FF2B5EF4-FFF2-40B4-BE49-F238E27FC236}">
                <a16:creationId xmlns:a16="http://schemas.microsoft.com/office/drawing/2014/main" id="{6753EE78-2F6C-CAB3-FFEC-9E79C73FE05E}"/>
              </a:ext>
            </a:extLst>
          </p:cNvPr>
          <p:cNvSpPr>
            <a:spLocks noGrp="1"/>
          </p:cNvSpPr>
          <p:nvPr>
            <p:ph type="ftr" sz="quarter" idx="11"/>
          </p:nvPr>
        </p:nvSpPr>
        <p:spPr>
          <a:xfrm>
            <a:off x="8893370" y="6490524"/>
            <a:ext cx="2662834" cy="336141"/>
          </a:xfrm>
        </p:spPr>
        <p:txBody>
          <a:bodyPr vert="horz" lIns="91440" tIns="45720" rIns="91440" bIns="45720" rtlCol="0" anchor="ctr">
            <a:normAutofit/>
          </a:bodyPr>
          <a:lstStyle/>
          <a:p>
            <a:pPr>
              <a:spcAft>
                <a:spcPts val="600"/>
              </a:spcAft>
            </a:pPr>
            <a:r>
              <a:rPr lang="en-US" kern="1200">
                <a:latin typeface="+mn-lt"/>
                <a:ea typeface="+mn-ea"/>
                <a:cs typeface="+mn-cs"/>
              </a:rPr>
              <a:t>eyko Security explainer</a:t>
            </a:r>
          </a:p>
        </p:txBody>
      </p:sp>
      <p:sp>
        <p:nvSpPr>
          <p:cNvPr id="6" name="Slide Number Placeholder 5">
            <a:extLst>
              <a:ext uri="{FF2B5EF4-FFF2-40B4-BE49-F238E27FC236}">
                <a16:creationId xmlns:a16="http://schemas.microsoft.com/office/drawing/2014/main" id="{0F7A9396-47A0-6909-202D-5690160E15FC}"/>
              </a:ext>
            </a:extLst>
          </p:cNvPr>
          <p:cNvSpPr>
            <a:spLocks noGrp="1"/>
          </p:cNvSpPr>
          <p:nvPr>
            <p:ph type="sldNum" sz="quarter" idx="12"/>
          </p:nvPr>
        </p:nvSpPr>
        <p:spPr>
          <a:xfrm>
            <a:off x="11648431" y="6490524"/>
            <a:ext cx="457200" cy="336141"/>
          </a:xfrm>
        </p:spPr>
        <p:txBody>
          <a:bodyPr vert="horz" lIns="91440" tIns="45720" rIns="91440" bIns="45720" rtlCol="0" anchor="ctr">
            <a:normAutofit/>
          </a:bodyPr>
          <a:lstStyle/>
          <a:p>
            <a:pPr>
              <a:spcAft>
                <a:spcPts val="600"/>
              </a:spcAft>
            </a:pPr>
            <a:fld id="{84C450F2-3BB4-4AE4-8A35-A9D7AEA4C850}" type="slidenum">
              <a:rPr lang="en-US" smtClean="0"/>
              <a:pPr>
                <a:spcAft>
                  <a:spcPts val="600"/>
                </a:spcAft>
              </a:pPr>
              <a:t>9</a:t>
            </a:fld>
            <a:endParaRPr lang="en-US"/>
          </a:p>
        </p:txBody>
      </p:sp>
    </p:spTree>
    <p:extLst>
      <p:ext uri="{BB962C8B-B14F-4D97-AF65-F5344CB8AC3E}">
        <p14:creationId xmlns:p14="http://schemas.microsoft.com/office/powerpoint/2010/main" val="4270225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1967</Words>
  <Application>Microsoft Macintosh PowerPoint</Application>
  <PresentationFormat>Widescreen</PresentationFormat>
  <Paragraphs>170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Arial</vt:lpstr>
      <vt:lpstr>Neue Haas Grotesk Text Pro</vt:lpstr>
      <vt:lpstr>OasisVTI</vt:lpstr>
      <vt:lpstr>JDE Security Integration with eyko</vt:lpstr>
      <vt:lpstr>Discussion Agenda</vt:lpstr>
      <vt:lpstr>Objectives and Key Components of Integration</vt:lpstr>
      <vt:lpstr>Objective of JDE and eyko security integration</vt:lpstr>
      <vt:lpstr>Key components involved in the integration</vt:lpstr>
      <vt:lpstr>Core JDE Security Tables</vt:lpstr>
      <vt:lpstr>Overview of main JDE security tables and their functions</vt:lpstr>
      <vt:lpstr>Establishing Security in JD Edwards</vt:lpstr>
      <vt:lpstr>Steps to establish security: roles, users, and assignments</vt:lpstr>
      <vt:lpstr>eyko Ingestion of JDE Security</vt:lpstr>
      <vt:lpstr>Process of importing and mapping JDE security into eyko</vt:lpstr>
      <vt:lpstr>Application of JDE Security in eyko</vt:lpstr>
      <vt:lpstr>Smart Security process and enforcement in eyko</vt:lpstr>
      <vt:lpstr>End to End Security Flow Summary</vt:lpstr>
      <vt:lpstr>Summary of security flow in JD Edwards and eyko</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 Louvar</dc:creator>
  <cp:lastModifiedBy>Jon Louvar</cp:lastModifiedBy>
  <cp:revision>1</cp:revision>
  <dcterms:created xsi:type="dcterms:W3CDTF">2025-11-20T22:14:47Z</dcterms:created>
  <dcterms:modified xsi:type="dcterms:W3CDTF">2025-11-20T22:28:13Z</dcterms:modified>
</cp:coreProperties>
</file>